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5" r:id="rId1"/>
  </p:sldMasterIdLst>
  <p:notesMasterIdLst>
    <p:notesMasterId r:id="rId20"/>
  </p:notesMasterIdLst>
  <p:sldIdLst>
    <p:sldId id="256" r:id="rId2"/>
    <p:sldId id="257" r:id="rId3"/>
    <p:sldId id="265" r:id="rId4"/>
    <p:sldId id="267" r:id="rId5"/>
    <p:sldId id="262" r:id="rId6"/>
    <p:sldId id="266" r:id="rId7"/>
    <p:sldId id="263" r:id="rId8"/>
    <p:sldId id="261" r:id="rId9"/>
    <p:sldId id="272" r:id="rId10"/>
    <p:sldId id="276" r:id="rId11"/>
    <p:sldId id="275" r:id="rId12"/>
    <p:sldId id="270" r:id="rId13"/>
    <p:sldId id="271" r:id="rId14"/>
    <p:sldId id="274" r:id="rId15"/>
    <p:sldId id="278" r:id="rId16"/>
    <p:sldId id="277" r:id="rId17"/>
    <p:sldId id="279"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Hunter" initials="HH" lastIdx="1" clrIdx="0">
    <p:extLst>
      <p:ext uri="{19B8F6BF-5375-455C-9EA6-DF929625EA0E}">
        <p15:presenceInfo xmlns:p15="http://schemas.microsoft.com/office/powerpoint/2012/main" userId="ee6ad01481efb8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513"/>
  </p:normalViewPr>
  <p:slideViewPr>
    <p:cSldViewPr snapToGrid="0" snapToObjects="1">
      <p:cViewPr varScale="1">
        <p:scale>
          <a:sx n="78" d="100"/>
          <a:sy n="78" d="100"/>
        </p:scale>
        <p:origin x="168"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2-09T16:51:16.603" idx="1">
    <p:pos x="10" y="1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0A13E-27CA-CA44-93FF-A5A3A8168DBC}" type="datetimeFigureOut">
              <a:rPr lang="en-US" smtClean="0"/>
              <a:t>12/5/19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C4F4F-7AA4-3147-A246-5B1AB16BA78C}" type="slidenum">
              <a:rPr lang="en-US" smtClean="0"/>
              <a:t>‹#›</a:t>
            </a:fld>
            <a:endParaRPr lang="en-US"/>
          </a:p>
        </p:txBody>
      </p:sp>
    </p:spTree>
    <p:extLst>
      <p:ext uri="{BB962C8B-B14F-4D97-AF65-F5344CB8AC3E}">
        <p14:creationId xmlns:p14="http://schemas.microsoft.com/office/powerpoint/2010/main" val="114893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hs.uk/conditions/mol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1</a:t>
            </a:fld>
            <a:endParaRPr lang="en-US"/>
          </a:p>
        </p:txBody>
      </p:sp>
    </p:spTree>
    <p:extLst>
      <p:ext uri="{BB962C8B-B14F-4D97-AF65-F5344CB8AC3E}">
        <p14:creationId xmlns:p14="http://schemas.microsoft.com/office/powerpoint/2010/main" val="1029032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swimmers participate in repetitive overhead movements; it is likely that swimmer’s shoulder may involve glenohumeral joint laxity. and the “instability complex" described by </a:t>
            </a:r>
            <a:r>
              <a:rPr lang="en-GB" sz="1200" kern="1200" dirty="0" err="1">
                <a:solidFill>
                  <a:schemeClr val="tx1"/>
                </a:solidFill>
                <a:effectLst/>
                <a:latin typeface="+mn-lt"/>
                <a:ea typeface="+mn-ea"/>
                <a:cs typeface="+mn-cs"/>
              </a:rPr>
              <a:t>Jobe</a:t>
            </a:r>
            <a:r>
              <a:rPr lang="en-GB" sz="1200" kern="1200" dirty="0">
                <a:solidFill>
                  <a:schemeClr val="tx1"/>
                </a:solidFill>
                <a:effectLst/>
                <a:latin typeface="+mn-lt"/>
                <a:ea typeface="+mn-ea"/>
                <a:cs typeface="+mn-cs"/>
              </a:rPr>
              <a:t> et al.21</a:t>
            </a:r>
          </a:p>
          <a:p>
            <a:r>
              <a:rPr lang="en-GB" sz="1200" kern="1200" dirty="0">
                <a:solidFill>
                  <a:schemeClr val="tx1"/>
                </a:solidFill>
                <a:effectLst/>
                <a:latin typeface="+mn-lt"/>
                <a:ea typeface="+mn-ea"/>
                <a:cs typeface="+mn-cs"/>
              </a:rPr>
              <a:t> hypothesized that repetitive and forceful overhead activity causes a gradual stretching out of the anteroinferior capsuloligamentous structures leading to mild laxity, instability, and impingement. The following diagram in our presentation summarizes their hypothesis. </a:t>
            </a:r>
          </a:p>
          <a:p>
            <a:r>
              <a:rPr lang="en-GB" sz="1200" kern="1200" dirty="0">
                <a:solidFill>
                  <a:schemeClr val="tx1"/>
                </a:solidFill>
                <a:effectLst/>
                <a:latin typeface="+mn-lt"/>
                <a:ea typeface="+mn-ea"/>
                <a:cs typeface="+mn-cs"/>
              </a:rPr>
              <a:t>Shoulder instability is a problem that occurs when the structures that surround the shoulder joint do not work to maintain the ball within its socket. If the joint is too loose, it may slide partially out of place, a condition called subluxation which is partial dislocation of the shoulder joint. Patients with this condition will complain exclusively of pain in the affected area or of a ‘dead arm’ To identify the anterior instability and to rule out multidirectional instability the patient needs clinical examination. This includes the apprehension test, The anterior drawer test of the shoulder, the posterior drawer test and inferior instability test. It had been found from many authorities that exact diagnosis of multidirectional instability is critical as different therapies are required for these different conditions. (</a:t>
            </a:r>
            <a:r>
              <a:rPr lang="en-GB" sz="1200" kern="1200" dirty="0" err="1">
                <a:solidFill>
                  <a:schemeClr val="tx1"/>
                </a:solidFill>
                <a:effectLst/>
                <a:latin typeface="+mn-lt"/>
                <a:ea typeface="+mn-ea"/>
                <a:cs typeface="+mn-cs"/>
              </a:rPr>
              <a:t>Gerber,Ganz,Reinhold</a:t>
            </a:r>
            <a:r>
              <a:rPr lang="en-GB" sz="1200" kern="1200" dirty="0">
                <a:solidFill>
                  <a:schemeClr val="tx1"/>
                </a:solidFill>
                <a:effectLst/>
                <a:latin typeface="+mn-lt"/>
                <a:ea typeface="+mn-ea"/>
                <a:cs typeface="+mn-cs"/>
              </a:rPr>
              <a:t>, 1984)</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13</a:t>
            </a:fld>
            <a:endParaRPr lang="en-US"/>
          </a:p>
        </p:txBody>
      </p:sp>
    </p:spTree>
    <p:extLst>
      <p:ext uri="{BB962C8B-B14F-4D97-AF65-F5344CB8AC3E}">
        <p14:creationId xmlns:p14="http://schemas.microsoft.com/office/powerpoint/2010/main" val="2291351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a:solidFill>
                  <a:schemeClr val="tx1"/>
                </a:solidFill>
                <a:effectLst/>
                <a:latin typeface="+mn-lt"/>
                <a:ea typeface="+mn-ea"/>
                <a:cs typeface="+mn-cs"/>
              </a:rPr>
              <a:t>Internal impingement</a:t>
            </a:r>
            <a:r>
              <a:rPr lang="en-GB" sz="1200" kern="1200" dirty="0">
                <a:solidFill>
                  <a:schemeClr val="tx1"/>
                </a:solidFill>
                <a:effectLst/>
                <a:latin typeface="+mn-lt"/>
                <a:ea typeface="+mn-ea"/>
                <a:cs typeface="+mn-cs"/>
              </a:rPr>
              <a:t> which is also known as swimmers’ shoulder is frequently refer to as a condition linked to overuse and excessive contact of the humeral head and the glenoid border. This occurs when the arm Is constantly positioned in extreme ranges of external rotation and abduction. It can also be caused by continued trauma to the joint leading to laxity within the joint. This is a condition constantly linked to athletes that take part in overhead sports. For example, basketball players, tennis players and swimmers.  Internal impingement is suggested to be the most common reason of chronic shoulder pain in overhead athletes. (Cools, A. M et al 2018). </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15</a:t>
            </a:fld>
            <a:endParaRPr lang="en-US"/>
          </a:p>
        </p:txBody>
      </p:sp>
    </p:spTree>
    <p:extLst>
      <p:ext uri="{BB962C8B-B14F-4D97-AF65-F5344CB8AC3E}">
        <p14:creationId xmlns:p14="http://schemas.microsoft.com/office/powerpoint/2010/main" val="1402316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a:solidFill>
                  <a:schemeClr val="tx1"/>
                </a:solidFill>
                <a:effectLst/>
                <a:latin typeface="+mn-lt"/>
                <a:ea typeface="+mn-ea"/>
                <a:cs typeface="+mn-cs"/>
              </a:rPr>
              <a:t>Overall</a:t>
            </a:r>
            <a:r>
              <a:rPr lang="en-GB" sz="1200" kern="1200" dirty="0">
                <a:solidFill>
                  <a:schemeClr val="tx1"/>
                </a:solidFill>
                <a:effectLst/>
                <a:latin typeface="+mn-lt"/>
                <a:ea typeface="+mn-ea"/>
                <a:cs typeface="+mn-cs"/>
              </a:rPr>
              <a:t> the generic treatment recommended to this patient would be that if they are experiencing shoulder pain while sleep, sleeping on the injured shoulder or with the arm elevated overhead will often increase the pain. Therefore, the most comfortable position is usually lying supine with the head and shoulder slightly elevated with pillows positioned on the posterior and lateral sides of the adducted shoulder and arm. </a:t>
            </a:r>
          </a:p>
          <a:p>
            <a:r>
              <a:rPr lang="en-GB" sz="1200" kern="1200" dirty="0">
                <a:solidFill>
                  <a:schemeClr val="tx1"/>
                </a:solidFill>
                <a:effectLst/>
                <a:latin typeface="+mn-lt"/>
                <a:ea typeface="+mn-ea"/>
                <a:cs typeface="+mn-cs"/>
              </a:rPr>
              <a:t>Ice can also be beneficial in the early stages of treatment. An article from (Bertoft,1999) recommends icing for 5-7 minutes until the shoulder becomes numb or cold packs for 20-30 minutes which can reduce inflammation and pain. Anti-inflammatory medications may also be beneficial for short durations. </a:t>
            </a:r>
          </a:p>
          <a:p>
            <a:r>
              <a:rPr lang="en-GB" sz="1200" kern="1200" dirty="0">
                <a:solidFill>
                  <a:schemeClr val="tx1"/>
                </a:solidFill>
                <a:effectLst/>
                <a:latin typeface="+mn-lt"/>
                <a:ea typeface="+mn-ea"/>
                <a:cs typeface="+mn-cs"/>
              </a:rPr>
              <a:t>An article from (Bales &amp; Bales,2012) explains that the most common swimming technique used by triathletes is the freestyle stroke. During this the shoulder undergoes repetitive overhead movements. Because of the constant overhead motions, it can cause microtrauma from mechanical impingement, general laxity or both. Which without enough rest and recovery it may result in inflammation and pain to the shoulder. </a:t>
            </a:r>
          </a:p>
          <a:p>
            <a:r>
              <a:rPr lang="en-GB" sz="1200" kern="1200" dirty="0">
                <a:solidFill>
                  <a:schemeClr val="tx1"/>
                </a:solidFill>
                <a:effectLst/>
                <a:latin typeface="+mn-lt"/>
                <a:ea typeface="+mn-ea"/>
                <a:cs typeface="+mn-cs"/>
              </a:rPr>
              <a:t>From using differential diagnosis, the pathology we have decided to use in terms of management for this patient is internal impingement. The rehabilitation for swimmers with internal impingement includes improving range of motion, strength, mobilization and flexibility. As well as proprioception training. It has been widely recognized that strength deficits of the rotator cuff muscle have serious implications in impingement. (</a:t>
            </a:r>
            <a:r>
              <a:rPr lang="en-GB" sz="1200" kern="1200" dirty="0" err="1">
                <a:solidFill>
                  <a:schemeClr val="tx1"/>
                </a:solidFill>
                <a:effectLst/>
                <a:latin typeface="+mn-lt"/>
                <a:ea typeface="+mn-ea"/>
                <a:cs typeface="+mn-cs"/>
              </a:rPr>
              <a:t>Allegrucci</a:t>
            </a:r>
            <a:r>
              <a:rPr lang="en-GB" sz="1200" kern="1200" dirty="0">
                <a:solidFill>
                  <a:schemeClr val="tx1"/>
                </a:solidFill>
                <a:effectLst/>
                <a:latin typeface="+mn-lt"/>
                <a:ea typeface="+mn-ea"/>
                <a:cs typeface="+mn-cs"/>
              </a:rPr>
              <a:t>, Whitney &amp; Irrgang, 1994) </a:t>
            </a:r>
          </a:p>
          <a:p>
            <a:r>
              <a:rPr lang="en-GB" sz="1200" kern="1200" dirty="0">
                <a:solidFill>
                  <a:schemeClr val="tx1"/>
                </a:solidFill>
                <a:effectLst/>
                <a:latin typeface="+mn-lt"/>
                <a:ea typeface="+mn-ea"/>
                <a:cs typeface="+mn-cs"/>
              </a:rPr>
              <a:t>A typical posture of a swimmer includes forward rounded shoulders and protracted scapulae. This static postural alignment may give rise to muscle imbalances with adaptive shortening. (</a:t>
            </a:r>
            <a:r>
              <a:rPr lang="en-GB" sz="1200" kern="1200" dirty="0" err="1">
                <a:solidFill>
                  <a:schemeClr val="tx1"/>
                </a:solidFill>
                <a:effectLst/>
                <a:latin typeface="+mn-lt"/>
                <a:ea typeface="+mn-ea"/>
                <a:cs typeface="+mn-cs"/>
              </a:rPr>
              <a:t>Allegrucci</a:t>
            </a:r>
            <a:r>
              <a:rPr lang="en-GB" sz="1200" kern="1200" dirty="0">
                <a:solidFill>
                  <a:schemeClr val="tx1"/>
                </a:solidFill>
                <a:effectLst/>
                <a:latin typeface="+mn-lt"/>
                <a:ea typeface="+mn-ea"/>
                <a:cs typeface="+mn-cs"/>
              </a:rPr>
              <a:t>, Whitney &amp; Irrgang 1994).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Flexibility exercises and mobilisation techniques can help track progress, but It is important to increase mobility without producing greater instability. </a:t>
            </a:r>
          </a:p>
          <a:p>
            <a:r>
              <a:rPr lang="en-GB" sz="1200" kern="1200" dirty="0">
                <a:solidFill>
                  <a:schemeClr val="tx1"/>
                </a:solidFill>
                <a:effectLst/>
                <a:latin typeface="+mn-lt"/>
                <a:ea typeface="+mn-ea"/>
                <a:cs typeface="+mn-cs"/>
              </a:rPr>
              <a:t>We have found an article that has a rehab programme for treatment in swimmers with internal impingement. The article recommends improving stretching, mobilisations, strength, endurance, and proprioception training. We have included their recommendations for a swimmer’s rehab programme in out presentation. </a:t>
            </a:r>
          </a:p>
          <a:p>
            <a:r>
              <a:rPr lang="en-GB" sz="1200" kern="1200" dirty="0">
                <a:solidFill>
                  <a:schemeClr val="tx1"/>
                </a:solidFill>
                <a:effectLst/>
                <a:latin typeface="+mn-lt"/>
                <a:ea typeface="+mn-ea"/>
                <a:cs typeface="+mn-cs"/>
              </a:rPr>
              <a:t>For return to sport it is recommended to allow each swimmer to warm up at his own pace. Also, Increasing the rest intervals during and between training sessions could allow further recovery from fatigue. (</a:t>
            </a:r>
            <a:r>
              <a:rPr lang="en-GB" sz="1200" kern="1200" dirty="0" err="1">
                <a:solidFill>
                  <a:schemeClr val="tx1"/>
                </a:solidFill>
                <a:effectLst/>
                <a:latin typeface="+mn-lt"/>
                <a:ea typeface="+mn-ea"/>
                <a:cs typeface="+mn-cs"/>
              </a:rPr>
              <a:t>Allegrucci,Whitney</a:t>
            </a:r>
            <a:r>
              <a:rPr lang="en-GB" sz="1200" kern="1200" dirty="0">
                <a:solidFill>
                  <a:schemeClr val="tx1"/>
                </a:solidFill>
                <a:effectLst/>
                <a:latin typeface="+mn-lt"/>
                <a:ea typeface="+mn-ea"/>
                <a:cs typeface="+mn-cs"/>
              </a:rPr>
              <a:t> &amp; Irrgang, 1994)</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16</a:t>
            </a:fld>
            <a:endParaRPr lang="en-US"/>
          </a:p>
        </p:txBody>
      </p:sp>
    </p:spTree>
    <p:extLst>
      <p:ext uri="{BB962C8B-B14F-4D97-AF65-F5344CB8AC3E}">
        <p14:creationId xmlns:p14="http://schemas.microsoft.com/office/powerpoint/2010/main" val="3144867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18</a:t>
            </a:fld>
            <a:endParaRPr lang="en-US"/>
          </a:p>
        </p:txBody>
      </p:sp>
    </p:spTree>
    <p:extLst>
      <p:ext uri="{BB962C8B-B14F-4D97-AF65-F5344CB8AC3E}">
        <p14:creationId xmlns:p14="http://schemas.microsoft.com/office/powerpoint/2010/main" val="75352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patient is a triathlete which typically consists of running, swimming and cycling. </a:t>
            </a:r>
          </a:p>
          <a:p>
            <a:r>
              <a:rPr lang="en-GB" sz="1200" kern="1200" dirty="0">
                <a:solidFill>
                  <a:schemeClr val="tx1"/>
                </a:solidFill>
                <a:effectLst/>
                <a:latin typeface="+mn-lt"/>
                <a:ea typeface="+mn-ea"/>
                <a:cs typeface="+mn-cs"/>
              </a:rPr>
              <a:t>From research, we have found that the most common injury in triathletes is due to swimming This is because the swimmer uses large movement arm forces to reach forward to drag the water which can result in pain and injury of the shoulder. (</a:t>
            </a:r>
            <a:r>
              <a:rPr lang="en-GB" sz="1200" kern="1200" dirty="0" err="1">
                <a:solidFill>
                  <a:schemeClr val="tx1"/>
                </a:solidFill>
                <a:effectLst/>
                <a:latin typeface="+mn-lt"/>
                <a:ea typeface="+mn-ea"/>
                <a:cs typeface="+mn-cs"/>
              </a:rPr>
              <a:t>Etxebarria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Mujika</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Pyne</a:t>
            </a:r>
            <a:r>
              <a:rPr lang="en-GB" sz="1200" kern="1200" dirty="0">
                <a:solidFill>
                  <a:schemeClr val="tx1"/>
                </a:solidFill>
                <a:effectLst/>
                <a:latin typeface="+mn-lt"/>
                <a:ea typeface="+mn-ea"/>
                <a:cs typeface="+mn-cs"/>
              </a:rPr>
              <a:t>, 2019) Which is what the patient is essentially presenting. </a:t>
            </a:r>
          </a:p>
          <a:p>
            <a:r>
              <a:rPr lang="en-GB" sz="1200" kern="1200" dirty="0">
                <a:solidFill>
                  <a:schemeClr val="tx1"/>
                </a:solidFill>
                <a:effectLst/>
                <a:latin typeface="+mn-lt"/>
                <a:ea typeface="+mn-ea"/>
                <a:cs typeface="+mn-cs"/>
              </a:rPr>
              <a:t>The case study that has been given to us is very brief, as the only information given on the injury itself is that the patient has ‘shoulder pain’. (Raney et al, 2017) explains that. Pain is a multifactorial experience that incorporates various facets of sensation. </a:t>
            </a:r>
          </a:p>
          <a:p>
            <a:r>
              <a:rPr lang="en-GB" sz="1200" kern="1200" dirty="0">
                <a:solidFill>
                  <a:schemeClr val="tx1"/>
                </a:solidFill>
                <a:effectLst/>
                <a:latin typeface="+mn-lt"/>
                <a:ea typeface="+mn-ea"/>
                <a:cs typeface="+mn-cs"/>
              </a:rPr>
              <a:t>Due to this we have researched the symptoms of different shoulder pathologies and tried to link them to the patient being a triathlete and middle aged. Which will be key factors in the diagnosis. </a:t>
            </a:r>
          </a:p>
          <a:p>
            <a:r>
              <a:rPr lang="en-GB" sz="1200" kern="1200" dirty="0">
                <a:solidFill>
                  <a:schemeClr val="tx1"/>
                </a:solidFill>
                <a:effectLst/>
                <a:latin typeface="+mn-lt"/>
                <a:ea typeface="+mn-ea"/>
                <a:cs typeface="+mn-cs"/>
              </a:rPr>
              <a:t>We have also taken into account that the patient is in remission from skin cancer.</a:t>
            </a:r>
          </a:p>
          <a:p>
            <a:r>
              <a:rPr lang="en-GB" sz="1200" kern="1200" dirty="0">
                <a:solidFill>
                  <a:schemeClr val="tx1"/>
                </a:solidFill>
                <a:effectLst/>
                <a:latin typeface="+mn-lt"/>
                <a:ea typeface="+mn-ea"/>
                <a:cs typeface="+mn-cs"/>
              </a:rPr>
              <a:t> Again, we have not been given exact details of where the cancer was on the patient’s body or what type of skin cancer. There are many different skin cancers that the patient could have had which we have included in our PowerPoint. we have got this information from the official NHS website and believe it to be a reliable source. </a:t>
            </a:r>
          </a:p>
          <a:p>
            <a:r>
              <a:rPr lang="en-GB" sz="1200" kern="1200" dirty="0">
                <a:solidFill>
                  <a:schemeClr val="tx1"/>
                </a:solidFill>
                <a:effectLst/>
                <a:latin typeface="+mn-lt"/>
                <a:ea typeface="+mn-ea"/>
                <a:cs typeface="+mn-cs"/>
              </a:rPr>
              <a:t>Before diagnosing the patient, we would check for symptoms that the skin cancer has returned. This would be checking for any moles that may be unusual or new. According to the NHS ‘Normal </a:t>
            </a:r>
            <a:r>
              <a:rPr lang="en-GB" sz="1200" u="none" strike="noStrike" kern="1200" dirty="0">
                <a:solidFill>
                  <a:schemeClr val="tx1"/>
                </a:solidFill>
                <a:effectLst/>
                <a:latin typeface="+mn-lt"/>
                <a:ea typeface="+mn-ea"/>
                <a:cs typeface="+mn-cs"/>
                <a:hlinkClick r:id="rId3"/>
              </a:rPr>
              <a:t>moles</a:t>
            </a:r>
            <a:r>
              <a:rPr lang="en-GB" sz="1200" kern="1200" dirty="0">
                <a:solidFill>
                  <a:schemeClr val="tx1"/>
                </a:solidFill>
                <a:effectLst/>
                <a:latin typeface="+mn-lt"/>
                <a:ea typeface="+mn-ea"/>
                <a:cs typeface="+mn-cs"/>
              </a:rPr>
              <a:t> are generally round or oval, with a smooth edge, and usually no bigger than 6mm (1/4 inch) in diameter.’ It would be especially important to check around the shoulder area due to potential treatments carried out due to the patients shoulder pain such as massage. </a:t>
            </a:r>
          </a:p>
          <a:p>
            <a:r>
              <a:rPr lang="en-GB" sz="1200" kern="1200" dirty="0">
                <a:solidFill>
                  <a:schemeClr val="tx1"/>
                </a:solidFill>
                <a:effectLst/>
                <a:latin typeface="+mn-lt"/>
                <a:ea typeface="+mn-ea"/>
                <a:cs typeface="+mn-cs"/>
              </a:rPr>
              <a:t>We have found little information/research on the contraindications of treating a skin cancer remission patient for shoulder pain. </a:t>
            </a:r>
          </a:p>
          <a:p>
            <a:r>
              <a:rPr lang="en-GB" sz="1200" kern="1200" dirty="0">
                <a:solidFill>
                  <a:schemeClr val="tx1"/>
                </a:solidFill>
                <a:effectLst/>
                <a:latin typeface="+mn-lt"/>
                <a:ea typeface="+mn-ea"/>
                <a:cs typeface="+mn-cs"/>
              </a:rPr>
              <a:t>We have found that we would find out how long the patient has been in remission and advise them to go to their GP to check that the cancer has not returned or associated with the shoulder pain. </a:t>
            </a:r>
          </a:p>
          <a:p>
            <a:r>
              <a:rPr lang="en-GB" sz="1200" kern="1200" dirty="0">
                <a:solidFill>
                  <a:schemeClr val="tx1"/>
                </a:solidFill>
                <a:effectLst/>
                <a:latin typeface="+mn-lt"/>
                <a:ea typeface="+mn-ea"/>
                <a:cs typeface="+mn-cs"/>
              </a:rPr>
              <a:t>However, we believe that the cancer is not the cause of the shoulder pain and therefore will focus more on other factors when diagnosing the injury/pain.</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2</a:t>
            </a:fld>
            <a:endParaRPr lang="en-US"/>
          </a:p>
        </p:txBody>
      </p:sp>
    </p:spTree>
    <p:extLst>
      <p:ext uri="{BB962C8B-B14F-4D97-AF65-F5344CB8AC3E}">
        <p14:creationId xmlns:p14="http://schemas.microsoft.com/office/powerpoint/2010/main" val="241964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 important factor as a practitioner to be aware of when diagnosing and treating this patient, is that they are in remission from skin cancer. </a:t>
            </a:r>
          </a:p>
          <a:p>
            <a:r>
              <a:rPr lang="en-GB" sz="1200" kern="1200" dirty="0">
                <a:solidFill>
                  <a:schemeClr val="tx1"/>
                </a:solidFill>
                <a:effectLst/>
                <a:latin typeface="+mn-lt"/>
                <a:ea typeface="+mn-ea"/>
                <a:cs typeface="+mn-cs"/>
              </a:rPr>
              <a:t>This is important as there are red flags that NICE – (national institute for health and care excellence) have guidelines on when treating cancer patients. These include as listed- </a:t>
            </a:r>
          </a:p>
          <a:p>
            <a:r>
              <a:rPr lang="en-GB" sz="1200" kern="1200" dirty="0">
                <a:solidFill>
                  <a:schemeClr val="tx1"/>
                </a:solidFill>
                <a:effectLst/>
                <a:latin typeface="+mn-lt"/>
                <a:ea typeface="+mn-ea"/>
                <a:cs typeface="+mn-cs"/>
              </a:rPr>
              <a:t>Unexplained weight loss, feeling unwell and fatigued. If the patient has any of the symptoms you must refer them to their G.P. </a:t>
            </a:r>
          </a:p>
          <a:p>
            <a:r>
              <a:rPr lang="en-GB" sz="1200" kern="1200" dirty="0">
                <a:solidFill>
                  <a:schemeClr val="tx1"/>
                </a:solidFill>
                <a:effectLst/>
                <a:latin typeface="+mn-lt"/>
                <a:ea typeface="+mn-ea"/>
                <a:cs typeface="+mn-cs"/>
              </a:rPr>
              <a:t>It would also be recommended to refer the patient to a G.P to get an x-ray to see if anything is blocking the joint. </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3</a:t>
            </a:fld>
            <a:endParaRPr lang="en-US"/>
          </a:p>
        </p:txBody>
      </p:sp>
    </p:spTree>
    <p:extLst>
      <p:ext uri="{BB962C8B-B14F-4D97-AF65-F5344CB8AC3E}">
        <p14:creationId xmlns:p14="http://schemas.microsoft.com/office/powerpoint/2010/main" val="171098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After clearing any red flags, it would be safe to carry out a clinical assessment. </a:t>
            </a:r>
          </a:p>
          <a:p>
            <a:r>
              <a:rPr lang="en-GB" sz="1200" kern="1200" dirty="0">
                <a:solidFill>
                  <a:schemeClr val="tx1"/>
                </a:solidFill>
                <a:effectLst/>
                <a:latin typeface="+mn-lt"/>
                <a:ea typeface="+mn-ea"/>
                <a:cs typeface="+mn-cs"/>
              </a:rPr>
              <a:t>This would include a postural and gait assessment. Clearing the joints above and below the shoulder, which would be the cervical spine and elbow, palpating and checking for any swelling/bruising/red marks around the area. Testing range of movement using active, passive and resisted tests on the non-injured shoulder and then comparing to the injured shoulder. By carrying out this assessment you would be able to see if the patient has pain or a true block, which is very useful for finding a diagnostic. </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5</a:t>
            </a:fld>
            <a:endParaRPr lang="en-US"/>
          </a:p>
        </p:txBody>
      </p:sp>
    </p:spTree>
    <p:extLst>
      <p:ext uri="{BB962C8B-B14F-4D97-AF65-F5344CB8AC3E}">
        <p14:creationId xmlns:p14="http://schemas.microsoft.com/office/powerpoint/2010/main" val="11951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from research we have found about swimmers that swimmer's shoulder represents a part of the impingement syndrome complex, rotator cuff tendonitis, biceps tendonitis, and shoulder instability.1 – (</a:t>
            </a:r>
            <a:r>
              <a:rPr lang="en-GB" sz="1200" kern="1200" dirty="0" err="1">
                <a:solidFill>
                  <a:schemeClr val="tx1"/>
                </a:solidFill>
                <a:effectLst/>
                <a:latin typeface="+mn-lt"/>
                <a:ea typeface="+mn-ea"/>
                <a:cs typeface="+mn-cs"/>
              </a:rPr>
              <a:t>Tovin</a:t>
            </a:r>
            <a:r>
              <a:rPr lang="en-GB" sz="1200" kern="1200" dirty="0">
                <a:solidFill>
                  <a:schemeClr val="tx1"/>
                </a:solidFill>
                <a:effectLst/>
                <a:latin typeface="+mn-lt"/>
                <a:ea typeface="+mn-ea"/>
                <a:cs typeface="+mn-cs"/>
              </a:rPr>
              <a:t>, 2006)</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From our research we have narrowed the possible shoulder pathology’s down to the following-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Shoulder tendinopathy </a:t>
            </a:r>
          </a:p>
          <a:p>
            <a:pPr lvl="0"/>
            <a:r>
              <a:rPr lang="en-GB" sz="1200" kern="1200" dirty="0">
                <a:solidFill>
                  <a:schemeClr val="tx1"/>
                </a:solidFill>
                <a:effectLst/>
                <a:latin typeface="+mn-lt"/>
                <a:ea typeface="+mn-ea"/>
                <a:cs typeface="+mn-cs"/>
              </a:rPr>
              <a:t>Shoulder instability </a:t>
            </a:r>
          </a:p>
          <a:p>
            <a:pPr lvl="0"/>
            <a:r>
              <a:rPr lang="en-GB" sz="1200" kern="1200" dirty="0">
                <a:solidFill>
                  <a:schemeClr val="tx1"/>
                </a:solidFill>
                <a:effectLst/>
                <a:latin typeface="+mn-lt"/>
                <a:ea typeface="+mn-ea"/>
                <a:cs typeface="+mn-cs"/>
              </a:rPr>
              <a:t>Rotator cuff tear</a:t>
            </a:r>
          </a:p>
          <a:p>
            <a:pPr lvl="0"/>
            <a:r>
              <a:rPr lang="en-GB" sz="1200" kern="1200" dirty="0">
                <a:solidFill>
                  <a:schemeClr val="tx1"/>
                </a:solidFill>
                <a:effectLst/>
                <a:latin typeface="+mn-lt"/>
                <a:ea typeface="+mn-ea"/>
                <a:cs typeface="+mn-cs"/>
              </a:rPr>
              <a:t>Biceps Tendonitis </a:t>
            </a:r>
          </a:p>
          <a:p>
            <a:pPr lvl="0"/>
            <a:r>
              <a:rPr lang="en-GB" sz="1200" kern="1200" dirty="0">
                <a:solidFill>
                  <a:schemeClr val="tx1"/>
                </a:solidFill>
                <a:effectLst/>
                <a:latin typeface="+mn-lt"/>
                <a:ea typeface="+mn-ea"/>
                <a:cs typeface="+mn-cs"/>
              </a:rPr>
              <a:t>Frozen shoulder</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6</a:t>
            </a:fld>
            <a:endParaRPr lang="en-US"/>
          </a:p>
        </p:txBody>
      </p:sp>
    </p:spTree>
    <p:extLst>
      <p:ext uri="{BB962C8B-B14F-4D97-AF65-F5344CB8AC3E}">
        <p14:creationId xmlns:p14="http://schemas.microsoft.com/office/powerpoint/2010/main" val="3778944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7</a:t>
            </a:fld>
            <a:endParaRPr lang="en-US"/>
          </a:p>
        </p:txBody>
      </p:sp>
    </p:spTree>
    <p:extLst>
      <p:ext uri="{BB962C8B-B14F-4D97-AF65-F5344CB8AC3E}">
        <p14:creationId xmlns:p14="http://schemas.microsoft.com/office/powerpoint/2010/main" val="347794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Frozen shoulder also known as Adhesive Capsulitis is a common condition, which has been described as a painful condition related to quality of sleep, as the pain and stiffness affects their ability to be comfortable. Onset before the age of 40 is very uncommon. (</a:t>
            </a:r>
            <a:r>
              <a:rPr lang="en-GB" sz="1200" kern="1200" dirty="0" err="1">
                <a:solidFill>
                  <a:schemeClr val="tx1"/>
                </a:solidFill>
                <a:effectLst/>
                <a:latin typeface="+mn-lt"/>
                <a:ea typeface="+mn-ea"/>
                <a:cs typeface="+mn-cs"/>
              </a:rPr>
              <a:t>Dias,Cutts</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Massoud</a:t>
            </a:r>
            <a:r>
              <a:rPr lang="en-GB" sz="1200" kern="1200" dirty="0">
                <a:solidFill>
                  <a:schemeClr val="tx1"/>
                </a:solidFill>
                <a:effectLst/>
                <a:latin typeface="+mn-lt"/>
                <a:ea typeface="+mn-ea"/>
                <a:cs typeface="+mn-cs"/>
              </a:rPr>
              <a:t>, 2005). </a:t>
            </a:r>
          </a:p>
          <a:p>
            <a:r>
              <a:rPr lang="en-GB" sz="1200" kern="1200" dirty="0">
                <a:solidFill>
                  <a:schemeClr val="tx1"/>
                </a:solidFill>
                <a:effectLst/>
                <a:latin typeface="+mn-lt"/>
                <a:ea typeface="+mn-ea"/>
                <a:cs typeface="+mn-cs"/>
              </a:rPr>
              <a:t>The pain comes on slowly and is felt at the insertion of the deltoid. There is restriction in active and passive movement, restricted elevation and external rotation. The patient complains of excruciating pain throughout the joint nevertheless is still able to main normal life routines (</a:t>
            </a:r>
            <a:r>
              <a:rPr lang="en-GB" sz="1200" kern="1200" dirty="0" err="1">
                <a:solidFill>
                  <a:schemeClr val="tx1"/>
                </a:solidFill>
                <a:effectLst/>
                <a:latin typeface="+mn-lt"/>
                <a:ea typeface="+mn-ea"/>
                <a:cs typeface="+mn-cs"/>
              </a:rPr>
              <a:t>Hand,et</a:t>
            </a:r>
            <a:r>
              <a:rPr lang="en-GB" sz="1200" kern="1200" dirty="0">
                <a:solidFill>
                  <a:schemeClr val="tx1"/>
                </a:solidFill>
                <a:effectLst/>
                <a:latin typeface="+mn-lt"/>
                <a:ea typeface="+mn-ea"/>
                <a:cs typeface="+mn-cs"/>
              </a:rPr>
              <a:t> al, 2007)</a:t>
            </a:r>
          </a:p>
          <a:p>
            <a:r>
              <a:rPr lang="en-GB" sz="1200" kern="1200" dirty="0">
                <a:solidFill>
                  <a:schemeClr val="tx1"/>
                </a:solidFill>
                <a:effectLst/>
                <a:latin typeface="+mn-lt"/>
                <a:ea typeface="+mn-ea"/>
                <a:cs typeface="+mn-cs"/>
              </a:rPr>
              <a:t>Frozen shoulder is most common in patients between 40 and 65 years old. (Kelley, McClure &amp; </a:t>
            </a:r>
            <a:r>
              <a:rPr lang="en-GB" sz="1200" kern="1200" dirty="0" err="1">
                <a:solidFill>
                  <a:schemeClr val="tx1"/>
                </a:solidFill>
                <a:effectLst/>
                <a:latin typeface="+mn-lt"/>
                <a:ea typeface="+mn-ea"/>
                <a:cs typeface="+mn-cs"/>
              </a:rPr>
              <a:t>Leggin</a:t>
            </a:r>
            <a:r>
              <a:rPr lang="en-GB" sz="1200" kern="1200" dirty="0">
                <a:solidFill>
                  <a:schemeClr val="tx1"/>
                </a:solidFill>
                <a:effectLst/>
                <a:latin typeface="+mn-lt"/>
                <a:ea typeface="+mn-ea"/>
                <a:cs typeface="+mn-cs"/>
              </a:rPr>
              <a:t> 2009). There are some everyday tasks that you can get the patient to replicate to determine if they may test positive for frozen shoulder. This includes everyday tasks such combing hair, putting on a necklace, fitting a bra, putting on a jacket and getting into your back pocket.</a:t>
            </a:r>
          </a:p>
          <a:p>
            <a:r>
              <a:rPr lang="en-GB" sz="1200" kern="1200" dirty="0">
                <a:solidFill>
                  <a:schemeClr val="tx1"/>
                </a:solidFill>
                <a:effectLst/>
                <a:latin typeface="+mn-lt"/>
                <a:ea typeface="+mn-ea"/>
                <a:cs typeface="+mn-cs"/>
              </a:rPr>
              <a:t>In the presentation we have provided pictures in our PowerPoint of these actions. </a:t>
            </a:r>
          </a:p>
          <a:p>
            <a:r>
              <a:rPr lang="en-GB" sz="1200" kern="1200" dirty="0">
                <a:solidFill>
                  <a:schemeClr val="tx1"/>
                </a:solidFill>
                <a:effectLst/>
                <a:latin typeface="+mn-lt"/>
                <a:ea typeface="+mn-ea"/>
                <a:cs typeface="+mn-cs"/>
              </a:rPr>
              <a:t>The treatment for frozen shoulder would be very gentle shoulder mobilisations. kinesiology tape can help for pain relief, especially through the inflammation phase. Another method of treatment could be the TENS machine which has been shown to reduce pain and increase range of motion. (</a:t>
            </a:r>
            <a:r>
              <a:rPr lang="en-GB" sz="1200" kern="1200" dirty="0" err="1">
                <a:solidFill>
                  <a:schemeClr val="tx1"/>
                </a:solidFill>
                <a:effectLst/>
                <a:latin typeface="+mn-lt"/>
                <a:ea typeface="+mn-ea"/>
                <a:cs typeface="+mn-cs"/>
              </a:rPr>
              <a:t>Physiopedia</a:t>
            </a:r>
            <a:r>
              <a:rPr lang="en-GB" sz="1200" kern="1200" dirty="0">
                <a:solidFill>
                  <a:schemeClr val="tx1"/>
                </a:solidFill>
                <a:effectLst/>
                <a:latin typeface="+mn-lt"/>
                <a:ea typeface="+mn-ea"/>
                <a:cs typeface="+mn-cs"/>
              </a:rPr>
              <a:t> contributors 2019). </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9</a:t>
            </a:fld>
            <a:endParaRPr lang="en-US"/>
          </a:p>
        </p:txBody>
      </p:sp>
    </p:spTree>
    <p:extLst>
      <p:ext uri="{BB962C8B-B14F-4D97-AF65-F5344CB8AC3E}">
        <p14:creationId xmlns:p14="http://schemas.microsoft.com/office/powerpoint/2010/main" val="308701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Ohio State University Wexner Medical Centre 2019 Explains that </a:t>
            </a:r>
          </a:p>
          <a:p>
            <a:r>
              <a:rPr lang="en-GB" sz="1200" kern="1200" dirty="0">
                <a:solidFill>
                  <a:schemeClr val="tx1"/>
                </a:solidFill>
                <a:effectLst/>
                <a:latin typeface="+mn-lt"/>
                <a:ea typeface="+mn-ea"/>
                <a:cs typeface="+mn-cs"/>
              </a:rPr>
              <a:t>Diagnosing bicep injuries is a physician gathering a medical history and performing a physical examination of the shoulder. There may be tenderness over the biceps during the exam, or pain with certain exam movements. However, an X-Ray and imaging (MRI) is what can confirm the diagnosis and also identify other associated injuries such as rotator cuff tears.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Biceps tendinopathy is a common injury that mainly presents as pain, tenderness, and weakness in the tendon of the long head of the biceps brachii.</a:t>
            </a:r>
          </a:p>
          <a:p>
            <a:r>
              <a:rPr lang="en-GB" sz="1200" kern="1200" dirty="0">
                <a:solidFill>
                  <a:schemeClr val="tx1"/>
                </a:solidFill>
                <a:effectLst/>
                <a:latin typeface="+mn-lt"/>
                <a:ea typeface="+mn-ea"/>
                <a:cs typeface="+mn-cs"/>
              </a:rPr>
              <a:t>Tendinopathy is an overuse injury and often presents in the affected tendon as pain with activity as well as sensitivity to palpation. the pain and degeneration of tissue lead to decreased ability to tolerate tension on the tendon, so therefore decreases functional strength (</a:t>
            </a:r>
            <a:r>
              <a:rPr lang="en-GB" sz="1200" kern="1200" dirty="0" err="1">
                <a:solidFill>
                  <a:schemeClr val="tx1"/>
                </a:solidFill>
                <a:effectLst/>
                <a:latin typeface="+mn-lt"/>
                <a:ea typeface="+mn-ea"/>
                <a:cs typeface="+mn-cs"/>
              </a:rPr>
              <a:t>Rainey,et</a:t>
            </a:r>
            <a:r>
              <a:rPr lang="en-GB" sz="1200" kern="1200" dirty="0">
                <a:solidFill>
                  <a:schemeClr val="tx1"/>
                </a:solidFill>
                <a:effectLst/>
                <a:latin typeface="+mn-lt"/>
                <a:ea typeface="+mn-ea"/>
                <a:cs typeface="+mn-cs"/>
              </a:rPr>
              <a:t> al, 2017)</a:t>
            </a:r>
          </a:p>
          <a:p>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Physiopedia</a:t>
            </a:r>
            <a:r>
              <a:rPr lang="en-GB" sz="1200" kern="1200" dirty="0">
                <a:solidFill>
                  <a:schemeClr val="tx1"/>
                </a:solidFill>
                <a:effectLst/>
                <a:latin typeface="+mn-lt"/>
                <a:ea typeface="+mn-ea"/>
                <a:cs typeface="+mn-cs"/>
              </a:rPr>
              <a:t> website explains that to identify positive for potential bicep tendinopathy it is essential to carry out the Hawkins test: which is the patient flexing their elbow to 90 degrees while the physician elevates the patient's shoulder to 90 degrees and places the forearm in a neutral position. With the arm supported, the </a:t>
            </a:r>
            <a:r>
              <a:rPr lang="en-GB" sz="1200" kern="1200" dirty="0" err="1">
                <a:solidFill>
                  <a:schemeClr val="tx1"/>
                </a:solidFill>
                <a:effectLst/>
                <a:latin typeface="+mn-lt"/>
                <a:ea typeface="+mn-ea"/>
                <a:cs typeface="+mn-cs"/>
              </a:rPr>
              <a:t>humerus</a:t>
            </a:r>
            <a:r>
              <a:rPr lang="en-GB" sz="1200" kern="1200" dirty="0">
                <a:solidFill>
                  <a:schemeClr val="tx1"/>
                </a:solidFill>
                <a:effectLst/>
                <a:latin typeface="+mn-lt"/>
                <a:ea typeface="+mn-ea"/>
                <a:cs typeface="+mn-cs"/>
              </a:rPr>
              <a:t> is rotated internally. The test is positive if bicipital groove pain is present. </a:t>
            </a:r>
          </a:p>
          <a:p>
            <a:r>
              <a:rPr lang="en-GB" sz="1200" kern="1200" dirty="0">
                <a:solidFill>
                  <a:schemeClr val="tx1"/>
                </a:solidFill>
                <a:effectLst/>
                <a:latin typeface="+mn-lt"/>
                <a:ea typeface="+mn-ea"/>
                <a:cs typeface="+mn-cs"/>
              </a:rPr>
              <a:t>Strength testing of shoulder, elbow and wrist should all be completed to ensure no significant weakness of other structures. There may also be associated rotator cuff weakness due to the high prevalence of shoulder injuries accompanying biceps tendinopathy. </a:t>
            </a:r>
          </a:p>
          <a:p>
            <a:r>
              <a:rPr lang="en-GB" sz="1200" b="1" kern="1200" dirty="0">
                <a:solidFill>
                  <a:schemeClr val="tx1"/>
                </a:solidFill>
                <a:effectLst/>
                <a:latin typeface="+mn-lt"/>
                <a:ea typeface="+mn-ea"/>
                <a:cs typeface="+mn-cs"/>
              </a:rPr>
              <a:t>UPMC sport medicine 2019 explains that swimming increases bicep tendonitis. Sever overuse of the bicep tendon can cause a tear which requires surgery to repair. However, to treat a mild bicep tendonitis.</a:t>
            </a:r>
          </a:p>
          <a:p>
            <a:pPr lvl="0"/>
            <a:r>
              <a:rPr lang="en-GB" sz="1200" kern="1200" dirty="0">
                <a:solidFill>
                  <a:schemeClr val="tx1"/>
                </a:solidFill>
                <a:effectLst/>
                <a:latin typeface="+mn-lt"/>
                <a:ea typeface="+mn-ea"/>
                <a:cs typeface="+mn-cs"/>
              </a:rPr>
              <a:t>A break from the sport or activity that caused the problem</a:t>
            </a:r>
          </a:p>
          <a:p>
            <a:pPr lvl="0"/>
            <a:r>
              <a:rPr lang="en-GB" sz="1200" kern="1200" dirty="0">
                <a:solidFill>
                  <a:schemeClr val="tx1"/>
                </a:solidFill>
                <a:effectLst/>
                <a:latin typeface="+mn-lt"/>
                <a:ea typeface="+mn-ea"/>
                <a:cs typeface="+mn-cs"/>
              </a:rPr>
              <a:t>Nonsteroidal anti-inflammatory drugs (NSAIDs)</a:t>
            </a:r>
          </a:p>
          <a:p>
            <a:pPr lvl="0"/>
            <a:r>
              <a:rPr lang="en-GB" sz="1200" kern="1200" dirty="0">
                <a:solidFill>
                  <a:schemeClr val="tx1"/>
                </a:solidFill>
                <a:effectLst/>
                <a:latin typeface="+mn-lt"/>
                <a:ea typeface="+mn-ea"/>
                <a:cs typeface="+mn-cs"/>
              </a:rPr>
              <a:t>Physical therapy and exercises</a:t>
            </a:r>
          </a:p>
          <a:p>
            <a:pPr lvl="0"/>
            <a:r>
              <a:rPr lang="en-GB" sz="1200" kern="1200" dirty="0">
                <a:solidFill>
                  <a:schemeClr val="tx1"/>
                </a:solidFill>
                <a:effectLst/>
                <a:latin typeface="+mn-lt"/>
                <a:ea typeface="+mn-ea"/>
                <a:cs typeface="+mn-cs"/>
              </a:rPr>
              <a:t>Cortisone injections</a:t>
            </a:r>
          </a:p>
          <a:p>
            <a:pPr lvl="0"/>
            <a:r>
              <a:rPr lang="en-GB" sz="1200" kern="1200" dirty="0">
                <a:solidFill>
                  <a:schemeClr val="tx1"/>
                </a:solidFill>
                <a:effectLst/>
                <a:latin typeface="+mn-lt"/>
                <a:ea typeface="+mn-ea"/>
                <a:cs typeface="+mn-cs"/>
              </a:rPr>
              <a:t>Platelet rich plasma</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11</a:t>
            </a:fld>
            <a:endParaRPr lang="en-US"/>
          </a:p>
        </p:txBody>
      </p:sp>
    </p:spTree>
    <p:extLst>
      <p:ext uri="{BB962C8B-B14F-4D97-AF65-F5344CB8AC3E}">
        <p14:creationId xmlns:p14="http://schemas.microsoft.com/office/powerpoint/2010/main" val="294686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Rotator cuff tendinopathy frequently refers to pain and instability with a relation to and a consequence of overuse or the rotator cuff muscles. pain is often associated with external rotation, abduction and elevation of the shoulder.  The rotator cuff is made up of four different muscles supraspinatus, infraspinatus, teres minor and subscapularis. The supraspinatus is the major muscle in this group and is in control of keeping the head of Humeral in place. The supraspinatus tendon takes on a large amount of pressure when there are constant overhead movements. For example, swimmers and basketball players are both susceptible to this due to them having to perform constant overhead movements. Rotator cuff tendinopathy causes pain when the glenoid humoral joint is in abduction over 70° as well as when the joint is internal and external rotated. age is also a big causer of Rotator cuff tendinopathy as an over 40 that swims regularly the prolonged use of the tendon can be a cause of the pain and the reason why the tendinopathy occurred. </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73C4F4F-7AA4-3147-A246-5B1AB16BA78C}" type="slidenum">
              <a:rPr lang="en-US" smtClean="0"/>
              <a:t>12</a:t>
            </a:fld>
            <a:endParaRPr lang="en-US"/>
          </a:p>
        </p:txBody>
      </p:sp>
    </p:spTree>
    <p:extLst>
      <p:ext uri="{BB962C8B-B14F-4D97-AF65-F5344CB8AC3E}">
        <p14:creationId xmlns:p14="http://schemas.microsoft.com/office/powerpoint/2010/main" val="264999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4251989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404574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11725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2074072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459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1641956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3031106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273446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311242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F4BDCA-9752-434A-B4C9-6507C4E836B8}"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735812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F4BDCA-9752-434A-B4C9-6507C4E836B8}"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16775657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F4BDCA-9752-434A-B4C9-6507C4E836B8}" type="datetimeFigureOut">
              <a:rPr lang="en-US" smtClean="0"/>
              <a:t>11/22/19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231418243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F4BDCA-9752-434A-B4C9-6507C4E836B8}" type="datetimeFigureOut">
              <a:rPr lang="en-US" smtClean="0"/>
              <a:t>11/22/19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2896393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4BDCA-9752-434A-B4C9-6507C4E836B8}" type="datetimeFigureOut">
              <a:rPr lang="en-US" smtClean="0"/>
              <a:t>11/22/19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324870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6F4BDCA-9752-434A-B4C9-6507C4E836B8}"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245110620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F4BDCA-9752-434A-B4C9-6507C4E836B8}"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CCE1D2-57A0-D149-BAC8-4EFC81C350BC}" type="slidenum">
              <a:rPr lang="en-US" smtClean="0"/>
              <a:t>‹#›</a:t>
            </a:fld>
            <a:endParaRPr lang="en-US"/>
          </a:p>
        </p:txBody>
      </p:sp>
    </p:spTree>
    <p:extLst>
      <p:ext uri="{BB962C8B-B14F-4D97-AF65-F5344CB8AC3E}">
        <p14:creationId xmlns:p14="http://schemas.microsoft.com/office/powerpoint/2010/main" val="266121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4BDCA-9752-434A-B4C9-6507C4E836B8}" type="datetimeFigureOut">
              <a:rPr lang="en-US" smtClean="0"/>
              <a:t>11/22/19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33CCE1D2-57A0-D149-BAC8-4EFC81C350BC}" type="slidenum">
              <a:rPr lang="en-US" smtClean="0"/>
              <a:t>‹#›</a:t>
            </a:fld>
            <a:endParaRPr lang="en-US"/>
          </a:p>
        </p:txBody>
      </p:sp>
    </p:spTree>
    <p:extLst>
      <p:ext uri="{BB962C8B-B14F-4D97-AF65-F5344CB8AC3E}">
        <p14:creationId xmlns:p14="http://schemas.microsoft.com/office/powerpoint/2010/main" val="380346288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upmc.com/services/sports-medicine/conditions/bicep-tendonitis" TargetMode="External"/><Relationship Id="rId5" Type="http://schemas.openxmlformats.org/officeDocument/2006/relationships/image" Target="../media/image17.tiff"/><Relationship Id="rId4" Type="http://schemas.openxmlformats.org/officeDocument/2006/relationships/hyperlink" Target="https://www.physio-pedia.com/Biceps_Tendinopath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gophysiotherapy.co.uk/blog/common-triathlon-injuri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cancer.net/cancer-types/skin-cancer-non-melanoma/treatment-options" TargetMode="Externa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hyperlink" Target="https://www.nhs.uk/conditions/melanoma-skin-cancer/" TargetMode="External"/><Relationship Id="rId7"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2" Type="http://schemas.openxmlformats.org/officeDocument/2006/relationships/hyperlink" Target="https://www.bustle.com/p/7-skin-cancer-symptoms-you-cant-see-that-you-should-know-about-230129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www.physio-pedia.com/Adhesive_Capsulitis#cite_note-:0-10" TargetMode="External"/><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tiff"/><Relationship Id="rId4" Type="http://schemas.openxmlformats.org/officeDocument/2006/relationships/hyperlink" Target="https://www.physio-pedia.com/Adhesive_Capsuliti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7A2C-38C9-9246-91D5-B3F8FC01E598}"/>
              </a:ext>
            </a:extLst>
          </p:cNvPr>
          <p:cNvSpPr>
            <a:spLocks noGrp="1"/>
          </p:cNvSpPr>
          <p:nvPr>
            <p:ph type="ctrTitle"/>
          </p:nvPr>
        </p:nvSpPr>
        <p:spPr>
          <a:xfrm>
            <a:off x="-406133" y="2235200"/>
            <a:ext cx="9144000" cy="2387600"/>
          </a:xfrm>
        </p:spPr>
        <p:txBody>
          <a:bodyPr>
            <a:normAutofit fontScale="90000"/>
          </a:bodyPr>
          <a:lstStyle/>
          <a:p>
            <a:r>
              <a:rPr lang="en-GB" dirty="0"/>
              <a:t>A 40-year old triathlete in remission from skin cancer complaining of shoulder pain</a:t>
            </a:r>
            <a:br>
              <a:rPr lang="en-GB" dirty="0"/>
            </a:br>
            <a:endParaRPr lang="en-US" dirty="0"/>
          </a:p>
        </p:txBody>
      </p:sp>
      <p:sp>
        <p:nvSpPr>
          <p:cNvPr id="3" name="Subtitle 2">
            <a:extLst>
              <a:ext uri="{FF2B5EF4-FFF2-40B4-BE49-F238E27FC236}">
                <a16:creationId xmlns:a16="http://schemas.microsoft.com/office/drawing/2014/main" id="{F5DD4CB2-322E-714C-BAA5-B5433C196E7C}"/>
              </a:ext>
            </a:extLst>
          </p:cNvPr>
          <p:cNvSpPr>
            <a:spLocks noGrp="1"/>
          </p:cNvSpPr>
          <p:nvPr>
            <p:ph type="subTitle" idx="1"/>
          </p:nvPr>
        </p:nvSpPr>
        <p:spPr>
          <a:xfrm>
            <a:off x="1524000" y="5202238"/>
            <a:ext cx="9144000" cy="1655762"/>
          </a:xfrm>
        </p:spPr>
        <p:txBody>
          <a:bodyPr>
            <a:normAutofit/>
          </a:bodyPr>
          <a:lstStyle/>
          <a:p>
            <a:r>
              <a:rPr lang="en-US" sz="4000" dirty="0"/>
              <a:t>Holly &amp; Tola</a:t>
            </a:r>
          </a:p>
        </p:txBody>
      </p:sp>
    </p:spTree>
    <p:extLst>
      <p:ext uri="{BB962C8B-B14F-4D97-AF65-F5344CB8AC3E}">
        <p14:creationId xmlns:p14="http://schemas.microsoft.com/office/powerpoint/2010/main" val="409976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B948E64-F852-544D-9B63-11BC299DBAEA}"/>
              </a:ext>
            </a:extLst>
          </p:cNvPr>
          <p:cNvPicPr>
            <a:picLocks noChangeAspect="1"/>
          </p:cNvPicPr>
          <p:nvPr/>
        </p:nvPicPr>
        <p:blipFill rotWithShape="1">
          <a:blip r:embed="rId2"/>
          <a:srcRect r="1" b="1062"/>
          <a:stretch/>
        </p:blipFill>
        <p:spPr>
          <a:xfrm>
            <a:off x="568452" y="571500"/>
            <a:ext cx="11055096" cy="5715000"/>
          </a:xfrm>
          <a:prstGeom prst="rect">
            <a:avLst/>
          </a:prstGeom>
        </p:spPr>
      </p:pic>
    </p:spTree>
    <p:extLst>
      <p:ext uri="{BB962C8B-B14F-4D97-AF65-F5344CB8AC3E}">
        <p14:creationId xmlns:p14="http://schemas.microsoft.com/office/powerpoint/2010/main" val="3505880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F5A5-7697-D74E-9911-8469D94339EB}"/>
              </a:ext>
            </a:extLst>
          </p:cNvPr>
          <p:cNvSpPr>
            <a:spLocks noGrp="1"/>
          </p:cNvSpPr>
          <p:nvPr>
            <p:ph type="title"/>
          </p:nvPr>
        </p:nvSpPr>
        <p:spPr>
          <a:xfrm>
            <a:off x="675065" y="609600"/>
            <a:ext cx="2930518" cy="1320800"/>
          </a:xfrm>
        </p:spPr>
        <p:txBody>
          <a:bodyPr anchor="ctr">
            <a:normAutofit/>
          </a:bodyPr>
          <a:lstStyle/>
          <a:p>
            <a:r>
              <a:rPr lang="en-US"/>
              <a:t>Biceps Tendonitis</a:t>
            </a:r>
          </a:p>
        </p:txBody>
      </p:sp>
      <p:sp>
        <p:nvSpPr>
          <p:cNvPr id="3" name="Content Placeholder 2">
            <a:extLst>
              <a:ext uri="{FF2B5EF4-FFF2-40B4-BE49-F238E27FC236}">
                <a16:creationId xmlns:a16="http://schemas.microsoft.com/office/drawing/2014/main" id="{A806DC58-41B8-C245-AC9A-68B7D3B8DE20}"/>
              </a:ext>
            </a:extLst>
          </p:cNvPr>
          <p:cNvSpPr>
            <a:spLocks noGrp="1"/>
          </p:cNvSpPr>
          <p:nvPr>
            <p:ph idx="1"/>
          </p:nvPr>
        </p:nvSpPr>
        <p:spPr>
          <a:xfrm>
            <a:off x="0" y="2160589"/>
            <a:ext cx="2930517" cy="3880773"/>
          </a:xfrm>
        </p:spPr>
        <p:txBody>
          <a:bodyPr>
            <a:normAutofit/>
          </a:bodyPr>
          <a:lstStyle/>
          <a:p>
            <a:pPr marL="0" indent="0">
              <a:lnSpc>
                <a:spcPct val="90000"/>
              </a:lnSpc>
              <a:buNone/>
            </a:pPr>
            <a:r>
              <a:rPr lang="en-GB" sz="1200" b="1" u="sng" dirty="0"/>
              <a:t>What are the symptoms of biceps tendinitis?</a:t>
            </a:r>
          </a:p>
          <a:p>
            <a:pPr>
              <a:lnSpc>
                <a:spcPct val="90000"/>
              </a:lnSpc>
            </a:pPr>
            <a:r>
              <a:rPr lang="en-GB" sz="1200" dirty="0"/>
              <a:t>Pain in the front of the shoulder and down to the biceps muscle</a:t>
            </a:r>
          </a:p>
          <a:p>
            <a:pPr>
              <a:lnSpc>
                <a:spcPct val="90000"/>
              </a:lnSpc>
            </a:pPr>
            <a:r>
              <a:rPr lang="en-GB" sz="1200" dirty="0"/>
              <a:t>Pain that is often worse with lifting the arm in front of the body or above the shoulder</a:t>
            </a:r>
          </a:p>
          <a:p>
            <a:pPr>
              <a:lnSpc>
                <a:spcPct val="90000"/>
              </a:lnSpc>
            </a:pPr>
            <a:r>
              <a:rPr lang="en-GB" sz="1200" dirty="0"/>
              <a:t>Snapping of the biceps tendon with shoulder motion</a:t>
            </a:r>
          </a:p>
          <a:p>
            <a:pPr>
              <a:lnSpc>
                <a:spcPct val="90000"/>
              </a:lnSpc>
            </a:pPr>
            <a:r>
              <a:rPr lang="en-GB" sz="1200" dirty="0"/>
              <a:t>Pain that interferes with daily life, recreation or job activities</a:t>
            </a:r>
          </a:p>
          <a:p>
            <a:pPr>
              <a:lnSpc>
                <a:spcPct val="90000"/>
              </a:lnSpc>
            </a:pPr>
            <a:r>
              <a:rPr lang="en-GB" sz="1200" dirty="0"/>
              <a:t>Pain that prevents or disrupts sleep</a:t>
            </a:r>
          </a:p>
          <a:p>
            <a:pPr marL="0" indent="0">
              <a:lnSpc>
                <a:spcPct val="90000"/>
              </a:lnSpc>
              <a:buNone/>
            </a:pPr>
            <a:endParaRPr lang="en-US" sz="1400" dirty="0"/>
          </a:p>
        </p:txBody>
      </p:sp>
      <p:pic>
        <p:nvPicPr>
          <p:cNvPr id="7" name="Picture 6" descr="A close up of text on a white background&#10;&#10;Description automatically generated">
            <a:extLst>
              <a:ext uri="{FF2B5EF4-FFF2-40B4-BE49-F238E27FC236}">
                <a16:creationId xmlns:a16="http://schemas.microsoft.com/office/drawing/2014/main" id="{4367E1D5-4BF1-BB4F-890B-B20A8B4C0970}"/>
              </a:ext>
            </a:extLst>
          </p:cNvPr>
          <p:cNvPicPr>
            <a:picLocks noChangeAspect="1"/>
          </p:cNvPicPr>
          <p:nvPr/>
        </p:nvPicPr>
        <p:blipFill rotWithShape="1">
          <a:blip r:embed="rId3"/>
          <a:srcRect t="228" r="3" b="4328"/>
          <a:stretch/>
        </p:blipFill>
        <p:spPr>
          <a:xfrm>
            <a:off x="7589462" y="374031"/>
            <a:ext cx="4602538" cy="5000074"/>
          </a:xfrm>
          <a:prstGeom prst="rect">
            <a:avLst/>
          </a:prstGeom>
        </p:spPr>
      </p:pic>
      <p:sp>
        <p:nvSpPr>
          <p:cNvPr id="6" name="Rectangle 5">
            <a:extLst>
              <a:ext uri="{FF2B5EF4-FFF2-40B4-BE49-F238E27FC236}">
                <a16:creationId xmlns:a16="http://schemas.microsoft.com/office/drawing/2014/main" id="{0584CECB-F7C7-4C41-AAEF-F30CCED8E73E}"/>
              </a:ext>
            </a:extLst>
          </p:cNvPr>
          <p:cNvSpPr/>
          <p:nvPr/>
        </p:nvSpPr>
        <p:spPr>
          <a:xfrm>
            <a:off x="1863471" y="189365"/>
            <a:ext cx="5725991" cy="369332"/>
          </a:xfrm>
          <a:prstGeom prst="rect">
            <a:avLst/>
          </a:prstGeom>
        </p:spPr>
        <p:txBody>
          <a:bodyPr wrap="none">
            <a:spAutoFit/>
          </a:bodyPr>
          <a:lstStyle/>
          <a:p>
            <a:pPr>
              <a:spcAft>
                <a:spcPts val="600"/>
              </a:spcAft>
            </a:pPr>
            <a:r>
              <a:rPr lang="en-US" dirty="0">
                <a:hlinkClick r:id="rId4"/>
              </a:rPr>
              <a:t>https://www.physio-pedia.com/Biceps_Tendinopathy</a:t>
            </a:r>
            <a:endParaRPr lang="en-US" dirty="0"/>
          </a:p>
        </p:txBody>
      </p:sp>
      <p:pic>
        <p:nvPicPr>
          <p:cNvPr id="32" name="Picture 31">
            <a:extLst>
              <a:ext uri="{FF2B5EF4-FFF2-40B4-BE49-F238E27FC236}">
                <a16:creationId xmlns:a16="http://schemas.microsoft.com/office/drawing/2014/main" id="{420A9D92-5667-5D4E-BD67-8CB41DB97F0A}"/>
              </a:ext>
            </a:extLst>
          </p:cNvPr>
          <p:cNvPicPr>
            <a:picLocks noChangeAspect="1"/>
          </p:cNvPicPr>
          <p:nvPr/>
        </p:nvPicPr>
        <p:blipFill>
          <a:blip r:embed="rId5"/>
          <a:stretch>
            <a:fillRect/>
          </a:stretch>
        </p:blipFill>
        <p:spPr>
          <a:xfrm>
            <a:off x="3025442" y="1111344"/>
            <a:ext cx="4208283" cy="5746656"/>
          </a:xfrm>
          <a:prstGeom prst="rect">
            <a:avLst/>
          </a:prstGeom>
        </p:spPr>
      </p:pic>
      <p:sp>
        <p:nvSpPr>
          <p:cNvPr id="41" name="Rectangle 40">
            <a:extLst>
              <a:ext uri="{FF2B5EF4-FFF2-40B4-BE49-F238E27FC236}">
                <a16:creationId xmlns:a16="http://schemas.microsoft.com/office/drawing/2014/main" id="{C13B8D39-E29E-074E-AB83-758B6348C6E7}"/>
              </a:ext>
            </a:extLst>
          </p:cNvPr>
          <p:cNvSpPr/>
          <p:nvPr/>
        </p:nvSpPr>
        <p:spPr>
          <a:xfrm>
            <a:off x="352927" y="6022304"/>
            <a:ext cx="6096000" cy="646331"/>
          </a:xfrm>
          <a:prstGeom prst="rect">
            <a:avLst/>
          </a:prstGeom>
        </p:spPr>
        <p:txBody>
          <a:bodyPr>
            <a:spAutoFit/>
          </a:bodyPr>
          <a:lstStyle/>
          <a:p>
            <a:r>
              <a:rPr lang="en-US" dirty="0">
                <a:hlinkClick r:id="rId6"/>
              </a:rPr>
              <a:t>https://</a:t>
            </a:r>
            <a:r>
              <a:rPr lang="en-US" dirty="0" err="1">
                <a:hlinkClick r:id="rId6"/>
              </a:rPr>
              <a:t>www.upmc.com</a:t>
            </a:r>
            <a:r>
              <a:rPr lang="en-US" dirty="0">
                <a:hlinkClick r:id="rId6"/>
              </a:rPr>
              <a:t>/services/sports-medicine/conditions/bicep-tendonitis</a:t>
            </a:r>
            <a:endParaRPr lang="en-US" dirty="0"/>
          </a:p>
        </p:txBody>
      </p:sp>
    </p:spTree>
    <p:extLst>
      <p:ext uri="{BB962C8B-B14F-4D97-AF65-F5344CB8AC3E}">
        <p14:creationId xmlns:p14="http://schemas.microsoft.com/office/powerpoint/2010/main" val="1990913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280987-639C-D04D-95EE-ACD6E8997106}"/>
              </a:ext>
            </a:extLst>
          </p:cNvPr>
          <p:cNvSpPr/>
          <p:nvPr/>
        </p:nvSpPr>
        <p:spPr>
          <a:xfrm>
            <a:off x="1007890" y="0"/>
            <a:ext cx="8881470"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Rotator cuff Tendinopathy </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Content Placeholder 6">
            <a:extLst>
              <a:ext uri="{FF2B5EF4-FFF2-40B4-BE49-F238E27FC236}">
                <a16:creationId xmlns:a16="http://schemas.microsoft.com/office/drawing/2014/main" id="{462048BE-0841-BB48-98E0-B8F24A033041}"/>
              </a:ext>
            </a:extLst>
          </p:cNvPr>
          <p:cNvSpPr txBox="1">
            <a:spLocks noGrp="1"/>
          </p:cNvSpPr>
          <p:nvPr>
            <p:ph idx="1"/>
          </p:nvPr>
        </p:nvSpPr>
        <p:spPr>
          <a:xfrm>
            <a:off x="532955" y="923330"/>
            <a:ext cx="8596668" cy="3880773"/>
          </a:xfrm>
          <a:prstGeom prst="rect">
            <a:avLst/>
          </a:prstGeom>
          <a:noFill/>
        </p:spPr>
        <p:txBody>
          <a:bodyPr wrap="square" rtlCol="0">
            <a:spAutoFit/>
          </a:bodyPr>
          <a:lstStyle/>
          <a:p>
            <a:r>
              <a:rPr lang="en-GB" sz="1600" dirty="0"/>
              <a:t>Rotator cuff tendinopathy frequently refers to pain and instability with relation to and a consequence of overuse or the rotator cuff muscles  </a:t>
            </a:r>
          </a:p>
        </p:txBody>
      </p:sp>
      <p:sp>
        <p:nvSpPr>
          <p:cNvPr id="8" name="Content Placeholder 2">
            <a:extLst>
              <a:ext uri="{FF2B5EF4-FFF2-40B4-BE49-F238E27FC236}">
                <a16:creationId xmlns:a16="http://schemas.microsoft.com/office/drawing/2014/main" id="{2C4F004F-1537-4D4F-AE0B-7E74E81E482A}"/>
              </a:ext>
            </a:extLst>
          </p:cNvPr>
          <p:cNvSpPr txBox="1">
            <a:spLocks/>
          </p:cNvSpPr>
          <p:nvPr/>
        </p:nvSpPr>
        <p:spPr>
          <a:xfrm>
            <a:off x="0" y="1846660"/>
            <a:ext cx="3335866" cy="248949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t">
              <a:buFont typeface="Wingdings 3" charset="2"/>
              <a:buNone/>
            </a:pPr>
            <a:r>
              <a:rPr lang="en-GB" sz="1600"/>
              <a:t>Subjective </a:t>
            </a:r>
            <a:r>
              <a:rPr lang="en-GB" sz="1600">
                <a:solidFill>
                  <a:schemeClr val="tx1"/>
                </a:solidFill>
              </a:rPr>
              <a:t>assessment </a:t>
            </a:r>
          </a:p>
          <a:p>
            <a:pPr fontAlgn="t"/>
            <a:r>
              <a:rPr lang="en-GB" sz="1600">
                <a:solidFill>
                  <a:schemeClr val="tx1"/>
                </a:solidFill>
              </a:rPr>
              <a:t>Night pain</a:t>
            </a:r>
          </a:p>
          <a:p>
            <a:pPr fontAlgn="t"/>
            <a:r>
              <a:rPr lang="en-GB" sz="1600">
                <a:solidFill>
                  <a:schemeClr val="tx1"/>
                </a:solidFill>
              </a:rPr>
              <a:t>May have had a x-ray showing calcium deposits</a:t>
            </a:r>
          </a:p>
          <a:p>
            <a:pPr fontAlgn="t"/>
            <a:r>
              <a:rPr lang="en-GB" sz="1600">
                <a:solidFill>
                  <a:schemeClr val="tx1"/>
                </a:solidFill>
              </a:rPr>
              <a:t>Dull ache around the shoulder</a:t>
            </a:r>
          </a:p>
          <a:p>
            <a:endParaRPr lang="en-US" dirty="0"/>
          </a:p>
        </p:txBody>
      </p:sp>
      <p:sp>
        <p:nvSpPr>
          <p:cNvPr id="9" name="Rectangle 8">
            <a:extLst>
              <a:ext uri="{FF2B5EF4-FFF2-40B4-BE49-F238E27FC236}">
                <a16:creationId xmlns:a16="http://schemas.microsoft.com/office/drawing/2014/main" id="{273C1489-FDA7-EA4E-BF71-2831D9D8934B}"/>
              </a:ext>
            </a:extLst>
          </p:cNvPr>
          <p:cNvSpPr/>
          <p:nvPr/>
        </p:nvSpPr>
        <p:spPr>
          <a:xfrm>
            <a:off x="3480229" y="2361819"/>
            <a:ext cx="3048000" cy="3688189"/>
          </a:xfrm>
          <a:prstGeom prst="rect">
            <a:avLst/>
          </a:prstGeom>
        </p:spPr>
        <p:txBody>
          <a:bodyPr wrap="square">
            <a:spAutoFit/>
          </a:bodyPr>
          <a:lstStyle/>
          <a:p>
            <a:pPr lvl="0" fontAlgn="t">
              <a:spcBef>
                <a:spcPts val="1000"/>
              </a:spcBef>
              <a:buClr>
                <a:srgbClr val="F496CB">
                  <a:lumMod val="75000"/>
                </a:srgbClr>
              </a:buClr>
              <a:buSzPct val="80000"/>
            </a:pPr>
            <a:r>
              <a:rPr lang="en-GB" sz="1600" dirty="0"/>
              <a:t>Objective assessment </a:t>
            </a:r>
          </a:p>
          <a:p>
            <a:pPr marL="342900" lvl="0" indent="-342900" fontAlgn="t">
              <a:spcBef>
                <a:spcPts val="1000"/>
              </a:spcBef>
              <a:buClr>
                <a:srgbClr val="F496CB">
                  <a:lumMod val="75000"/>
                </a:srgbClr>
              </a:buClr>
              <a:buSzPct val="80000"/>
              <a:buFont typeface="Wingdings 3" charset="2"/>
              <a:buChar char=""/>
            </a:pPr>
            <a:r>
              <a:rPr lang="en-GB" sz="1600" dirty="0"/>
              <a:t>Pain in abduction above 70°</a:t>
            </a:r>
          </a:p>
          <a:p>
            <a:pPr marL="342900" lvl="0" indent="-342900" fontAlgn="t">
              <a:spcBef>
                <a:spcPts val="1000"/>
              </a:spcBef>
              <a:buClr>
                <a:srgbClr val="F496CB">
                  <a:lumMod val="75000"/>
                </a:srgbClr>
              </a:buClr>
              <a:buSzPct val="80000"/>
              <a:buFont typeface="Wingdings 3" charset="2"/>
              <a:buChar char=""/>
            </a:pPr>
            <a:r>
              <a:rPr lang="en-GB" sz="1600" dirty="0"/>
              <a:t>Decrease in strength at the Rotator cuff muscles </a:t>
            </a:r>
          </a:p>
          <a:p>
            <a:pPr marL="342900" lvl="0" indent="-342900" fontAlgn="t">
              <a:spcBef>
                <a:spcPts val="1000"/>
              </a:spcBef>
              <a:buClr>
                <a:srgbClr val="F496CB">
                  <a:lumMod val="75000"/>
                </a:srgbClr>
              </a:buClr>
              <a:buSzPct val="80000"/>
              <a:buFont typeface="Wingdings 3" charset="2"/>
              <a:buChar char=""/>
            </a:pPr>
            <a:r>
              <a:rPr lang="en-GB" sz="1600" dirty="0"/>
              <a:t>Decrease in internal rotation </a:t>
            </a:r>
          </a:p>
          <a:p>
            <a:pPr marL="342900" lvl="0" indent="-342900" fontAlgn="t">
              <a:spcBef>
                <a:spcPts val="1000"/>
              </a:spcBef>
              <a:buClr>
                <a:srgbClr val="F496CB">
                  <a:lumMod val="75000"/>
                </a:srgbClr>
              </a:buClr>
              <a:buSzPct val="80000"/>
              <a:buFont typeface="Wingdings 3" charset="2"/>
              <a:buChar char=""/>
            </a:pPr>
            <a:r>
              <a:rPr lang="en-GB" sz="1600" dirty="0"/>
              <a:t>Pain with resisted abduction </a:t>
            </a:r>
          </a:p>
          <a:p>
            <a:pPr marL="342900" lvl="0" indent="-342900" fontAlgn="t">
              <a:spcBef>
                <a:spcPts val="1000"/>
              </a:spcBef>
              <a:buClr>
                <a:srgbClr val="F496CB">
                  <a:lumMod val="75000"/>
                </a:srgbClr>
              </a:buClr>
              <a:buSzPct val="80000"/>
              <a:buFont typeface="Wingdings 3" charset="2"/>
              <a:buChar char=""/>
            </a:pPr>
            <a:r>
              <a:rPr lang="en-GB" sz="1600" dirty="0"/>
              <a:t>Tenderness near the insertion point of the supraspinatus tendon</a:t>
            </a:r>
          </a:p>
        </p:txBody>
      </p:sp>
      <p:pic>
        <p:nvPicPr>
          <p:cNvPr id="10" name="Picture 2" descr="Image result for rotator cuff tendinopathy">
            <a:extLst>
              <a:ext uri="{FF2B5EF4-FFF2-40B4-BE49-F238E27FC236}">
                <a16:creationId xmlns:a16="http://schemas.microsoft.com/office/drawing/2014/main" id="{E52D596B-BFEA-6B44-8507-0B7E4A6F3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087" y="1305851"/>
            <a:ext cx="4784883" cy="31612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D8E11B5-B367-024E-B24B-C3859025AD2A}"/>
              </a:ext>
            </a:extLst>
          </p:cNvPr>
          <p:cNvSpPr/>
          <p:nvPr/>
        </p:nvSpPr>
        <p:spPr>
          <a:xfrm>
            <a:off x="6626087" y="4719692"/>
            <a:ext cx="3514631" cy="1461939"/>
          </a:xfrm>
          <a:prstGeom prst="rect">
            <a:avLst/>
          </a:prstGeom>
        </p:spPr>
        <p:txBody>
          <a:bodyPr wrap="square">
            <a:spAutoFit/>
          </a:bodyPr>
          <a:lstStyle/>
          <a:p>
            <a:pPr lvl="0" fontAlgn="t">
              <a:spcBef>
                <a:spcPts val="1000"/>
              </a:spcBef>
              <a:buClr>
                <a:srgbClr val="F496CB">
                  <a:lumMod val="75000"/>
                </a:srgbClr>
              </a:buClr>
              <a:buSzPct val="80000"/>
            </a:pPr>
            <a:r>
              <a:rPr lang="en-GB" sz="1600"/>
              <a:t>Special test </a:t>
            </a:r>
          </a:p>
          <a:p>
            <a:pPr marL="342900" lvl="0" indent="-342900" fontAlgn="t">
              <a:spcBef>
                <a:spcPts val="1000"/>
              </a:spcBef>
              <a:buClr>
                <a:srgbClr val="F496CB">
                  <a:lumMod val="75000"/>
                </a:srgbClr>
              </a:buClr>
              <a:buSzPct val="80000"/>
              <a:buFont typeface="Wingdings 3" charset="2"/>
              <a:buChar char=""/>
            </a:pPr>
            <a:r>
              <a:rPr lang="en-GB" sz="1600"/>
              <a:t>Empty can test </a:t>
            </a:r>
          </a:p>
          <a:p>
            <a:pPr marL="342900" lvl="0" indent="-342900" fontAlgn="t">
              <a:spcBef>
                <a:spcPts val="1000"/>
              </a:spcBef>
              <a:buClr>
                <a:srgbClr val="F496CB">
                  <a:lumMod val="75000"/>
                </a:srgbClr>
              </a:buClr>
              <a:buSzPct val="80000"/>
              <a:buFont typeface="Wingdings 3" charset="2"/>
              <a:buChar char=""/>
            </a:pPr>
            <a:r>
              <a:rPr lang="en-GB" sz="1600"/>
              <a:t>Hawkin’s Test </a:t>
            </a:r>
          </a:p>
          <a:p>
            <a:pPr marL="342900" lvl="0" indent="-342900" fontAlgn="t">
              <a:spcBef>
                <a:spcPts val="1000"/>
              </a:spcBef>
              <a:buClr>
                <a:srgbClr val="F496CB">
                  <a:lumMod val="75000"/>
                </a:srgbClr>
              </a:buClr>
              <a:buSzPct val="80000"/>
              <a:buFont typeface="Wingdings 3" charset="2"/>
              <a:buChar char=""/>
            </a:pPr>
            <a:r>
              <a:rPr lang="en-GB" sz="1600"/>
              <a:t>Belly press test </a:t>
            </a:r>
          </a:p>
        </p:txBody>
      </p:sp>
    </p:spTree>
    <p:extLst>
      <p:ext uri="{BB962C8B-B14F-4D97-AF65-F5344CB8AC3E}">
        <p14:creationId xmlns:p14="http://schemas.microsoft.com/office/powerpoint/2010/main" val="948713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EE03B3E0-D9B9-4F1A-9812-A7355B7B0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2" name="Straight Connector 81">
              <a:extLst>
                <a:ext uri="{FF2B5EF4-FFF2-40B4-BE49-F238E27FC236}">
                  <a16:creationId xmlns:a16="http://schemas.microsoft.com/office/drawing/2014/main" id="{9BA27CEE-3815-49F6-8643-5F6FB96BAD4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C0D7093C-4503-4CF4-810D-EB661391DC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4" name="Rectangle 23">
              <a:extLst>
                <a:ext uri="{FF2B5EF4-FFF2-40B4-BE49-F238E27FC236}">
                  <a16:creationId xmlns:a16="http://schemas.microsoft.com/office/drawing/2014/main" id="{C30618F8-0DCC-4C1C-88D0-59E860260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5">
              <a:extLst>
                <a:ext uri="{FF2B5EF4-FFF2-40B4-BE49-F238E27FC236}">
                  <a16:creationId xmlns:a16="http://schemas.microsoft.com/office/drawing/2014/main" id="{0F3CF4D8-6017-4C29-A1D8-6DAFBB1C6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85">
              <a:extLst>
                <a:ext uri="{FF2B5EF4-FFF2-40B4-BE49-F238E27FC236}">
                  <a16:creationId xmlns:a16="http://schemas.microsoft.com/office/drawing/2014/main" id="{A37BCDE0-5FAF-4209-9FA3-794A2B5DD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7">
              <a:extLst>
                <a:ext uri="{FF2B5EF4-FFF2-40B4-BE49-F238E27FC236}">
                  <a16:creationId xmlns:a16="http://schemas.microsoft.com/office/drawing/2014/main" id="{98A02AB4-6E02-4D3B-8870-8514B0C64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8">
              <a:extLst>
                <a:ext uri="{FF2B5EF4-FFF2-40B4-BE49-F238E27FC236}">
                  <a16:creationId xmlns:a16="http://schemas.microsoft.com/office/drawing/2014/main" id="{D9D828DA-DDB7-4A18-9848-EF37BCF503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9">
              <a:extLst>
                <a:ext uri="{FF2B5EF4-FFF2-40B4-BE49-F238E27FC236}">
                  <a16:creationId xmlns:a16="http://schemas.microsoft.com/office/drawing/2014/main" id="{3339A0A2-79B6-4EC4-9DFF-4F6E6B4B6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9C0924D1-CD17-4624-BB56-E976C0BED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90">
              <a:extLst>
                <a:ext uri="{FF2B5EF4-FFF2-40B4-BE49-F238E27FC236}">
                  <a16:creationId xmlns:a16="http://schemas.microsoft.com/office/drawing/2014/main" id="{24C9959A-9917-44E7-8438-FC446D193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Rectangle 3">
            <a:extLst>
              <a:ext uri="{FF2B5EF4-FFF2-40B4-BE49-F238E27FC236}">
                <a16:creationId xmlns:a16="http://schemas.microsoft.com/office/drawing/2014/main" id="{E4AD60CB-573B-1D46-B28F-95DA5A52F64C}"/>
              </a:ext>
            </a:extLst>
          </p:cNvPr>
          <p:cNvSpPr/>
          <p:nvPr/>
        </p:nvSpPr>
        <p:spPr>
          <a:xfrm>
            <a:off x="890423" y="1722427"/>
            <a:ext cx="3742675" cy="2328409"/>
          </a:xfrm>
          <a:prstGeom prst="rect">
            <a:avLst/>
          </a:prstGeom>
        </p:spPr>
        <p:txBody>
          <a:bodyPr vert="horz" lIns="91440" tIns="45720" rIns="91440" bIns="45720" rtlCol="0" anchor="b">
            <a:normAutofit/>
          </a:bodyPr>
          <a:lstStyle/>
          <a:p>
            <a:pPr lvl="0">
              <a:spcBef>
                <a:spcPct val="0"/>
              </a:spcBef>
              <a:spcAft>
                <a:spcPts val="600"/>
              </a:spcAft>
            </a:pPr>
            <a:r>
              <a:rPr lang="en-US" sz="5400" b="1" dirty="0">
                <a:ln w="22225">
                  <a:solidFill>
                    <a:schemeClr val="accent2"/>
                  </a:solidFill>
                  <a:prstDash val="solid"/>
                </a:ln>
                <a:solidFill>
                  <a:schemeClr val="accent1">
                    <a:lumMod val="75000"/>
                  </a:schemeClr>
                </a:solidFill>
                <a:latin typeface="+mj-lt"/>
                <a:ea typeface="+mj-ea"/>
                <a:cs typeface="+mj-cs"/>
              </a:rPr>
              <a:t>Shoulder Instability </a:t>
            </a:r>
          </a:p>
        </p:txBody>
      </p:sp>
      <p:pic>
        <p:nvPicPr>
          <p:cNvPr id="7" name="Picture 6" descr="A close up of a logo&#10;&#10;Description automatically generated">
            <a:extLst>
              <a:ext uri="{FF2B5EF4-FFF2-40B4-BE49-F238E27FC236}">
                <a16:creationId xmlns:a16="http://schemas.microsoft.com/office/drawing/2014/main" id="{E6DC61EF-61DD-8E44-A0C8-2837E752AC8A}"/>
              </a:ext>
            </a:extLst>
          </p:cNvPr>
          <p:cNvPicPr>
            <a:picLocks noChangeAspect="1"/>
          </p:cNvPicPr>
          <p:nvPr/>
        </p:nvPicPr>
        <p:blipFill>
          <a:blip r:embed="rId3"/>
          <a:stretch>
            <a:fillRect/>
          </a:stretch>
        </p:blipFill>
        <p:spPr>
          <a:xfrm>
            <a:off x="4665297" y="517267"/>
            <a:ext cx="5112196" cy="2875610"/>
          </a:xfrm>
          <a:prstGeom prst="rect">
            <a:avLst/>
          </a:prstGeom>
        </p:spPr>
      </p:pic>
      <p:pic>
        <p:nvPicPr>
          <p:cNvPr id="6" name="Picture 5">
            <a:extLst>
              <a:ext uri="{FF2B5EF4-FFF2-40B4-BE49-F238E27FC236}">
                <a16:creationId xmlns:a16="http://schemas.microsoft.com/office/drawing/2014/main" id="{31084F37-DA24-2848-8C46-A9E93DCB439B}"/>
              </a:ext>
            </a:extLst>
          </p:cNvPr>
          <p:cNvPicPr>
            <a:picLocks noChangeAspect="1"/>
          </p:cNvPicPr>
          <p:nvPr/>
        </p:nvPicPr>
        <p:blipFill>
          <a:blip r:embed="rId4"/>
          <a:stretch>
            <a:fillRect/>
          </a:stretch>
        </p:blipFill>
        <p:spPr>
          <a:xfrm>
            <a:off x="729508" y="4050836"/>
            <a:ext cx="3007348" cy="2405878"/>
          </a:xfrm>
          <a:prstGeom prst="rect">
            <a:avLst/>
          </a:prstGeom>
        </p:spPr>
      </p:pic>
      <p:pic>
        <p:nvPicPr>
          <p:cNvPr id="8" name="Picture 7">
            <a:extLst>
              <a:ext uri="{FF2B5EF4-FFF2-40B4-BE49-F238E27FC236}">
                <a16:creationId xmlns:a16="http://schemas.microsoft.com/office/drawing/2014/main" id="{DC5638C3-A4D4-C34E-8686-6D2A22AD816D}"/>
              </a:ext>
            </a:extLst>
          </p:cNvPr>
          <p:cNvPicPr>
            <a:picLocks noChangeAspect="1"/>
          </p:cNvPicPr>
          <p:nvPr/>
        </p:nvPicPr>
        <p:blipFill>
          <a:blip r:embed="rId5"/>
          <a:stretch>
            <a:fillRect/>
          </a:stretch>
        </p:blipFill>
        <p:spPr>
          <a:xfrm>
            <a:off x="4505080" y="3770210"/>
            <a:ext cx="3582005" cy="2686504"/>
          </a:xfrm>
          <a:prstGeom prst="rect">
            <a:avLst/>
          </a:prstGeom>
        </p:spPr>
      </p:pic>
    </p:spTree>
    <p:extLst>
      <p:ext uri="{BB962C8B-B14F-4D97-AF65-F5344CB8AC3E}">
        <p14:creationId xmlns:p14="http://schemas.microsoft.com/office/powerpoint/2010/main" val="241987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BD68-4412-434A-8F51-B8589A6718EB}"/>
              </a:ext>
            </a:extLst>
          </p:cNvPr>
          <p:cNvSpPr>
            <a:spLocks noGrp="1"/>
          </p:cNvSpPr>
          <p:nvPr>
            <p:ph type="title"/>
          </p:nvPr>
        </p:nvSpPr>
        <p:spPr/>
        <p:txBody>
          <a:bodyPr/>
          <a:lstStyle/>
          <a:p>
            <a:r>
              <a:rPr lang="en-GB" dirty="0"/>
              <a:t>Instability complex" described by </a:t>
            </a:r>
            <a:r>
              <a:rPr lang="en-GB" dirty="0" err="1"/>
              <a:t>Jobe</a:t>
            </a:r>
            <a:r>
              <a:rPr lang="en-GB" dirty="0"/>
              <a:t> 4,21,27 </a:t>
            </a:r>
            <a:r>
              <a:rPr lang="en-GB" dirty="0" err="1"/>
              <a:t>Jobe</a:t>
            </a:r>
            <a:r>
              <a:rPr lang="en-GB" dirty="0"/>
              <a:t> et al.21 </a:t>
            </a:r>
            <a:br>
              <a:rPr lang="en-GB" dirty="0"/>
            </a:br>
            <a:endParaRPr lang="en-US" dirty="0"/>
          </a:p>
        </p:txBody>
      </p:sp>
      <p:sp>
        <p:nvSpPr>
          <p:cNvPr id="3" name="Content Placeholder 2">
            <a:extLst>
              <a:ext uri="{FF2B5EF4-FFF2-40B4-BE49-F238E27FC236}">
                <a16:creationId xmlns:a16="http://schemas.microsoft.com/office/drawing/2014/main" id="{4ECCC8C6-E0F1-954A-BE2E-FA62C6B53BB8}"/>
              </a:ext>
            </a:extLst>
          </p:cNvPr>
          <p:cNvSpPr>
            <a:spLocks noGrp="1"/>
          </p:cNvSpPr>
          <p:nvPr>
            <p:ph idx="1"/>
          </p:nvPr>
        </p:nvSpPr>
        <p:spPr/>
        <p:txBody>
          <a:bodyPr/>
          <a:lstStyle/>
          <a:p>
            <a:pPr marL="0" indent="0">
              <a:buNone/>
            </a:pPr>
            <a:r>
              <a:rPr lang="en-GB" dirty="0"/>
              <a:t>     </a:t>
            </a:r>
            <a:r>
              <a:rPr lang="en-GB" dirty="0" err="1"/>
              <a:t>Jobe</a:t>
            </a:r>
            <a:r>
              <a:rPr lang="en-GB" dirty="0"/>
              <a:t> et al, hypothesized that-</a:t>
            </a:r>
          </a:p>
          <a:p>
            <a:r>
              <a:rPr lang="en-GB" dirty="0"/>
              <a:t>repetitive and forceful overhead activity causes a gradual stretching out of the anteroinferior capsuloligamentous structures leading to mild laxity, instability, and impingement. The following diagram summarizes their hypothesis. </a:t>
            </a:r>
          </a:p>
          <a:p>
            <a:pPr marL="0" indent="0">
              <a:buNone/>
            </a:pPr>
            <a:endParaRPr lang="en-US" dirty="0"/>
          </a:p>
        </p:txBody>
      </p:sp>
      <p:sp>
        <p:nvSpPr>
          <p:cNvPr id="5" name="TextBox 4">
            <a:extLst>
              <a:ext uri="{FF2B5EF4-FFF2-40B4-BE49-F238E27FC236}">
                <a16:creationId xmlns:a16="http://schemas.microsoft.com/office/drawing/2014/main" id="{CE19574F-9BC7-FF48-844D-C8E3429342DE}"/>
              </a:ext>
            </a:extLst>
          </p:cNvPr>
          <p:cNvSpPr txBox="1"/>
          <p:nvPr/>
        </p:nvSpPr>
        <p:spPr>
          <a:xfrm>
            <a:off x="319790" y="4213135"/>
            <a:ext cx="1866900" cy="646331"/>
          </a:xfrm>
          <a:prstGeom prst="rect">
            <a:avLst/>
          </a:prstGeom>
          <a:noFill/>
        </p:spPr>
        <p:txBody>
          <a:bodyPr wrap="square" rtlCol="0">
            <a:spAutoFit/>
          </a:bodyPr>
          <a:lstStyle/>
          <a:p>
            <a:r>
              <a:rPr lang="en-US" dirty="0"/>
              <a:t>Repetitive Forceful stress</a:t>
            </a:r>
          </a:p>
        </p:txBody>
      </p:sp>
      <p:cxnSp>
        <p:nvCxnSpPr>
          <p:cNvPr id="7" name="Straight Arrow Connector 6">
            <a:extLst>
              <a:ext uri="{FF2B5EF4-FFF2-40B4-BE49-F238E27FC236}">
                <a16:creationId xmlns:a16="http://schemas.microsoft.com/office/drawing/2014/main" id="{22429E61-6231-3846-B47A-3D8B7787D41A}"/>
              </a:ext>
            </a:extLst>
          </p:cNvPr>
          <p:cNvCxnSpPr>
            <a:cxnSpLocks/>
          </p:cNvCxnSpPr>
          <p:nvPr/>
        </p:nvCxnSpPr>
        <p:spPr>
          <a:xfrm>
            <a:off x="2311400" y="4800600"/>
            <a:ext cx="12319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9387FE-B934-024B-B940-0D4ED4567C2E}"/>
              </a:ext>
            </a:extLst>
          </p:cNvPr>
          <p:cNvSpPr txBox="1"/>
          <p:nvPr/>
        </p:nvSpPr>
        <p:spPr>
          <a:xfrm>
            <a:off x="1997248" y="4166969"/>
            <a:ext cx="1841500" cy="646331"/>
          </a:xfrm>
          <a:prstGeom prst="rect">
            <a:avLst/>
          </a:prstGeom>
          <a:noFill/>
        </p:spPr>
        <p:txBody>
          <a:bodyPr wrap="square" rtlCol="0">
            <a:spAutoFit/>
          </a:bodyPr>
          <a:lstStyle/>
          <a:p>
            <a:pPr algn="ctr"/>
            <a:r>
              <a:rPr lang="en-US" dirty="0"/>
              <a:t>Chronic</a:t>
            </a:r>
          </a:p>
          <a:p>
            <a:pPr algn="ctr"/>
            <a:r>
              <a:rPr lang="en-US" dirty="0"/>
              <a:t>Microtrauma</a:t>
            </a:r>
          </a:p>
        </p:txBody>
      </p:sp>
      <p:sp>
        <p:nvSpPr>
          <p:cNvPr id="11" name="TextBox 10">
            <a:extLst>
              <a:ext uri="{FF2B5EF4-FFF2-40B4-BE49-F238E27FC236}">
                <a16:creationId xmlns:a16="http://schemas.microsoft.com/office/drawing/2014/main" id="{CDE0E688-0888-1B40-ABA3-22333E9BA020}"/>
              </a:ext>
            </a:extLst>
          </p:cNvPr>
          <p:cNvSpPr txBox="1"/>
          <p:nvPr/>
        </p:nvSpPr>
        <p:spPr>
          <a:xfrm>
            <a:off x="3753639" y="4443968"/>
            <a:ext cx="1393652" cy="369332"/>
          </a:xfrm>
          <a:prstGeom prst="rect">
            <a:avLst/>
          </a:prstGeom>
          <a:noFill/>
        </p:spPr>
        <p:txBody>
          <a:bodyPr wrap="square" rtlCol="0">
            <a:spAutoFit/>
          </a:bodyPr>
          <a:lstStyle/>
          <a:p>
            <a:r>
              <a:rPr lang="en-US" dirty="0"/>
              <a:t>Laxity</a:t>
            </a:r>
          </a:p>
        </p:txBody>
      </p:sp>
      <p:sp>
        <p:nvSpPr>
          <p:cNvPr id="12" name="TextBox 11">
            <a:extLst>
              <a:ext uri="{FF2B5EF4-FFF2-40B4-BE49-F238E27FC236}">
                <a16:creationId xmlns:a16="http://schemas.microsoft.com/office/drawing/2014/main" id="{50AEA930-818D-F345-B4B5-6CF5FDCD70C1}"/>
              </a:ext>
            </a:extLst>
          </p:cNvPr>
          <p:cNvSpPr txBox="1"/>
          <p:nvPr/>
        </p:nvSpPr>
        <p:spPr>
          <a:xfrm>
            <a:off x="5366636" y="4266075"/>
            <a:ext cx="2082800" cy="646331"/>
          </a:xfrm>
          <a:prstGeom prst="rect">
            <a:avLst/>
          </a:prstGeom>
          <a:noFill/>
        </p:spPr>
        <p:txBody>
          <a:bodyPr wrap="square" rtlCol="0">
            <a:spAutoFit/>
          </a:bodyPr>
          <a:lstStyle/>
          <a:p>
            <a:r>
              <a:rPr lang="en-GB" dirty="0"/>
              <a:t>Mild Anterior Instability </a:t>
            </a:r>
          </a:p>
        </p:txBody>
      </p:sp>
      <p:pic>
        <p:nvPicPr>
          <p:cNvPr id="4104" name="Picture 8" descr="page5image1581521040">
            <a:extLst>
              <a:ext uri="{FF2B5EF4-FFF2-40B4-BE49-F238E27FC236}">
                <a16:creationId xmlns:a16="http://schemas.microsoft.com/office/drawing/2014/main" id="{0E5A324D-96C1-DF4F-B0A5-26EE1EE1F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402266"/>
            <a:ext cx="1371600" cy="698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26513B5-09CF-C548-BDF7-D41253803398}"/>
              </a:ext>
            </a:extLst>
          </p:cNvPr>
          <p:cNvSpPr txBox="1"/>
          <p:nvPr/>
        </p:nvSpPr>
        <p:spPr>
          <a:xfrm>
            <a:off x="8022166" y="4213135"/>
            <a:ext cx="2082800" cy="646331"/>
          </a:xfrm>
          <a:prstGeom prst="rect">
            <a:avLst/>
          </a:prstGeom>
          <a:noFill/>
        </p:spPr>
        <p:txBody>
          <a:bodyPr wrap="square" rtlCol="0">
            <a:spAutoFit/>
          </a:bodyPr>
          <a:lstStyle/>
          <a:p>
            <a:r>
              <a:rPr lang="en-US" dirty="0"/>
              <a:t>Mechanical Impingement  </a:t>
            </a:r>
          </a:p>
        </p:txBody>
      </p:sp>
      <p:cxnSp>
        <p:nvCxnSpPr>
          <p:cNvPr id="17" name="Straight Arrow Connector 16">
            <a:extLst>
              <a:ext uri="{FF2B5EF4-FFF2-40B4-BE49-F238E27FC236}">
                <a16:creationId xmlns:a16="http://schemas.microsoft.com/office/drawing/2014/main" id="{AC64CA85-1155-1F4C-AD09-AFE408E0ED52}"/>
              </a:ext>
            </a:extLst>
          </p:cNvPr>
          <p:cNvCxnSpPr>
            <a:cxnSpLocks/>
          </p:cNvCxnSpPr>
          <p:nvPr/>
        </p:nvCxnSpPr>
        <p:spPr>
          <a:xfrm>
            <a:off x="4647214" y="4647168"/>
            <a:ext cx="6569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888DD81-E274-2C42-A928-A12A5705CA1C}"/>
              </a:ext>
            </a:extLst>
          </p:cNvPr>
          <p:cNvCxnSpPr>
            <a:cxnSpLocks/>
          </p:cNvCxnSpPr>
          <p:nvPr/>
        </p:nvCxnSpPr>
        <p:spPr>
          <a:xfrm>
            <a:off x="6825366" y="4603065"/>
            <a:ext cx="1099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F4EA5776-CB32-7F40-B453-174F63273075}"/>
              </a:ext>
            </a:extLst>
          </p:cNvPr>
          <p:cNvSpPr/>
          <p:nvPr/>
        </p:nvSpPr>
        <p:spPr>
          <a:xfrm>
            <a:off x="2281522" y="3429000"/>
            <a:ext cx="2005677" cy="369332"/>
          </a:xfrm>
          <a:prstGeom prst="rect">
            <a:avLst/>
          </a:prstGeom>
        </p:spPr>
        <p:txBody>
          <a:bodyPr wrap="none">
            <a:spAutoFit/>
          </a:bodyPr>
          <a:lstStyle/>
          <a:p>
            <a:pPr>
              <a:spcAft>
                <a:spcPts val="0"/>
              </a:spcAft>
            </a:pPr>
            <a:r>
              <a:rPr lang="en-GB" dirty="0">
                <a:solidFill>
                  <a:srgbClr val="222222"/>
                </a:solidFill>
                <a:latin typeface="Arial" panose="020B0604020202020204" pitchFamily="34" charset="0"/>
                <a:ea typeface="Times New Roman" panose="02020603050405020304" pitchFamily="18" charset="0"/>
              </a:rPr>
              <a:t>(Sein, et al, 2010)</a:t>
            </a:r>
            <a:endParaRPr lang="en-GB"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3864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F0CD47-8B92-3C49-A746-184FAF3C622A}"/>
              </a:ext>
            </a:extLst>
          </p:cNvPr>
          <p:cNvSpPr/>
          <p:nvPr/>
        </p:nvSpPr>
        <p:spPr>
          <a:xfrm>
            <a:off x="0" y="0"/>
            <a:ext cx="7064478" cy="707886"/>
          </a:xfrm>
          <a:prstGeom prst="rect">
            <a:avLst/>
          </a:prstGeom>
        </p:spPr>
        <p:txBody>
          <a:bodyPr wrap="square">
            <a:spAutoFit/>
          </a:bodyPr>
          <a:lstStyle/>
          <a:p>
            <a:pPr lvl="0"/>
            <a:r>
              <a:rPr lang="en-GB" sz="4000" b="1" dirty="0">
                <a:ln w="22225">
                  <a:solidFill>
                    <a:schemeClr val="accent2"/>
                  </a:solidFill>
                  <a:prstDash val="solid"/>
                </a:ln>
                <a:solidFill>
                  <a:schemeClr val="accent2">
                    <a:lumMod val="40000"/>
                    <a:lumOff val="60000"/>
                  </a:schemeClr>
                </a:solidFill>
              </a:rPr>
              <a:t>Internal impingement</a:t>
            </a:r>
          </a:p>
        </p:txBody>
      </p:sp>
      <p:sp>
        <p:nvSpPr>
          <p:cNvPr id="7" name="Content Placeholder 2">
            <a:extLst>
              <a:ext uri="{FF2B5EF4-FFF2-40B4-BE49-F238E27FC236}">
                <a16:creationId xmlns:a16="http://schemas.microsoft.com/office/drawing/2014/main" id="{D72C386F-B3BE-3440-9D74-0519622FAC78}"/>
              </a:ext>
            </a:extLst>
          </p:cNvPr>
          <p:cNvSpPr>
            <a:spLocks noGrp="1"/>
          </p:cNvSpPr>
          <p:nvPr>
            <p:ph idx="1"/>
          </p:nvPr>
        </p:nvSpPr>
        <p:spPr>
          <a:xfrm>
            <a:off x="324407" y="707886"/>
            <a:ext cx="8596668" cy="3880773"/>
          </a:xfrm>
        </p:spPr>
        <p:txBody>
          <a:bodyPr/>
          <a:lstStyle/>
          <a:p>
            <a:pPr marL="0" indent="0">
              <a:buNone/>
            </a:pPr>
            <a:r>
              <a:rPr lang="en-US" sz="1600" dirty="0">
                <a:solidFill>
                  <a:schemeClr val="tx1"/>
                </a:solidFill>
              </a:rPr>
              <a:t>Internal impingement also known as swimmers shoulder and rotator cuff tendinitis is frequently refer to as a condition linked to overuse and excessive contact of the humeral head and the glenoid border. This occurs when the arm Is constantly positioned in extreme ranges of external rotation and abduction. </a:t>
            </a:r>
            <a:endParaRPr lang="en-US" sz="2000" dirty="0">
              <a:solidFill>
                <a:schemeClr val="tx1"/>
              </a:solidFill>
            </a:endParaRPr>
          </a:p>
          <a:p>
            <a:pPr marL="0" indent="0">
              <a:buNone/>
            </a:pPr>
            <a:endParaRPr lang="en-US" dirty="0"/>
          </a:p>
        </p:txBody>
      </p:sp>
      <p:sp>
        <p:nvSpPr>
          <p:cNvPr id="8" name="Rectangle 7">
            <a:extLst>
              <a:ext uri="{FF2B5EF4-FFF2-40B4-BE49-F238E27FC236}">
                <a16:creationId xmlns:a16="http://schemas.microsoft.com/office/drawing/2014/main" id="{B2D176CB-BF06-0B46-BA3B-0C4B24CDFC39}"/>
              </a:ext>
            </a:extLst>
          </p:cNvPr>
          <p:cNvSpPr/>
          <p:nvPr/>
        </p:nvSpPr>
        <p:spPr>
          <a:xfrm>
            <a:off x="494069" y="2475260"/>
            <a:ext cx="2303489" cy="2821285"/>
          </a:xfrm>
          <a:prstGeom prst="rect">
            <a:avLst/>
          </a:prstGeom>
        </p:spPr>
        <p:txBody>
          <a:bodyPr wrap="square">
            <a:spAutoFit/>
          </a:bodyPr>
          <a:lstStyle/>
          <a:p>
            <a:pPr lvl="0" fontAlgn="t">
              <a:spcBef>
                <a:spcPts val="1000"/>
              </a:spcBef>
              <a:buClr>
                <a:srgbClr val="F496CB">
                  <a:lumMod val="75000"/>
                </a:srgbClr>
              </a:buClr>
              <a:buSzPct val="80000"/>
            </a:pPr>
            <a:r>
              <a:rPr lang="en-GB" sz="1600" dirty="0">
                <a:solidFill>
                  <a:prstClr val="black"/>
                </a:solidFill>
              </a:rPr>
              <a:t>Objective assessment </a:t>
            </a:r>
          </a:p>
          <a:p>
            <a:pPr marL="342900" lvl="0" indent="-342900" fontAlgn="t">
              <a:spcBef>
                <a:spcPts val="1000"/>
              </a:spcBef>
              <a:buClr>
                <a:srgbClr val="F496CB">
                  <a:lumMod val="75000"/>
                </a:srgbClr>
              </a:buClr>
              <a:buSzPct val="80000"/>
              <a:buFont typeface="Wingdings 3" charset="2"/>
              <a:buChar char=""/>
            </a:pPr>
            <a:r>
              <a:rPr lang="en-GB" sz="1600" dirty="0">
                <a:solidFill>
                  <a:prstClr val="black"/>
                </a:solidFill>
              </a:rPr>
              <a:t>Posterior shoulder pain</a:t>
            </a:r>
          </a:p>
          <a:p>
            <a:pPr marL="342900" lvl="0" indent="-342900" fontAlgn="t">
              <a:spcBef>
                <a:spcPts val="1000"/>
              </a:spcBef>
              <a:buClr>
                <a:srgbClr val="F496CB">
                  <a:lumMod val="75000"/>
                </a:srgbClr>
              </a:buClr>
              <a:buSzPct val="80000"/>
              <a:buFont typeface="Wingdings 3" charset="2"/>
              <a:buChar char=""/>
            </a:pPr>
            <a:r>
              <a:rPr lang="en-GB" sz="1600" dirty="0">
                <a:solidFill>
                  <a:prstClr val="black"/>
                </a:solidFill>
              </a:rPr>
              <a:t>Anterior shoulder pain</a:t>
            </a:r>
          </a:p>
          <a:p>
            <a:pPr marL="342900" lvl="0" indent="-342900" fontAlgn="t">
              <a:spcBef>
                <a:spcPts val="1000"/>
              </a:spcBef>
              <a:buClr>
                <a:srgbClr val="F496CB">
                  <a:lumMod val="75000"/>
                </a:srgbClr>
              </a:buClr>
              <a:buSzPct val="80000"/>
              <a:buFont typeface="Wingdings 3" charset="2"/>
              <a:buChar char=""/>
            </a:pPr>
            <a:r>
              <a:rPr lang="en-GB" sz="1600" dirty="0">
                <a:solidFill>
                  <a:prstClr val="black"/>
                </a:solidFill>
              </a:rPr>
              <a:t>Pain during abduction </a:t>
            </a:r>
          </a:p>
          <a:p>
            <a:pPr marL="342900" lvl="0" indent="-342900" fontAlgn="t">
              <a:spcBef>
                <a:spcPts val="1000"/>
              </a:spcBef>
              <a:buClr>
                <a:srgbClr val="F496CB">
                  <a:lumMod val="75000"/>
                </a:srgbClr>
              </a:buClr>
              <a:buSzPct val="80000"/>
              <a:buFont typeface="Wingdings 3" charset="2"/>
              <a:buChar char=""/>
            </a:pPr>
            <a:r>
              <a:rPr lang="en-GB" sz="1600" dirty="0">
                <a:solidFill>
                  <a:prstClr val="black"/>
                </a:solidFill>
              </a:rPr>
              <a:t>Pain during external rotation </a:t>
            </a:r>
          </a:p>
        </p:txBody>
      </p:sp>
      <p:sp>
        <p:nvSpPr>
          <p:cNvPr id="10" name="Rectangle 9">
            <a:extLst>
              <a:ext uri="{FF2B5EF4-FFF2-40B4-BE49-F238E27FC236}">
                <a16:creationId xmlns:a16="http://schemas.microsoft.com/office/drawing/2014/main" id="{E3E7D533-7DBA-6A45-9431-0A89C8E1627E}"/>
              </a:ext>
            </a:extLst>
          </p:cNvPr>
          <p:cNvSpPr/>
          <p:nvPr/>
        </p:nvSpPr>
        <p:spPr>
          <a:xfrm>
            <a:off x="3276124" y="2574920"/>
            <a:ext cx="2693234" cy="1708160"/>
          </a:xfrm>
          <a:prstGeom prst="rect">
            <a:avLst/>
          </a:prstGeom>
        </p:spPr>
        <p:txBody>
          <a:bodyPr wrap="square">
            <a:spAutoFit/>
          </a:bodyPr>
          <a:lstStyle/>
          <a:p>
            <a:pPr lvl="0" fontAlgn="t">
              <a:spcBef>
                <a:spcPts val="1000"/>
              </a:spcBef>
              <a:buClr>
                <a:srgbClr val="F496CB">
                  <a:lumMod val="75000"/>
                </a:srgbClr>
              </a:buClr>
              <a:buSzPct val="80000"/>
            </a:pPr>
            <a:r>
              <a:rPr lang="en-GB" sz="1600" dirty="0"/>
              <a:t>Treatment</a:t>
            </a:r>
          </a:p>
          <a:p>
            <a:pPr marL="342900" lvl="0" indent="-342900" fontAlgn="t">
              <a:spcBef>
                <a:spcPts val="1000"/>
              </a:spcBef>
              <a:buClr>
                <a:srgbClr val="F496CB">
                  <a:lumMod val="75000"/>
                </a:srgbClr>
              </a:buClr>
              <a:buSzPct val="80000"/>
              <a:buFont typeface="Wingdings 3" charset="2"/>
              <a:buChar char=""/>
            </a:pPr>
            <a:r>
              <a:rPr lang="en-GB" sz="1600" dirty="0">
                <a:solidFill>
                  <a:prstClr val="black"/>
                </a:solidFill>
              </a:rPr>
              <a:t>Rotator cuff activation </a:t>
            </a:r>
          </a:p>
          <a:p>
            <a:pPr marL="342900" lvl="0" indent="-342900" fontAlgn="t">
              <a:spcBef>
                <a:spcPts val="1000"/>
              </a:spcBef>
              <a:buClr>
                <a:srgbClr val="F496CB">
                  <a:lumMod val="75000"/>
                </a:srgbClr>
              </a:buClr>
              <a:buSzPct val="80000"/>
              <a:buFont typeface="Wingdings 3" charset="2"/>
              <a:buChar char=""/>
            </a:pPr>
            <a:r>
              <a:rPr lang="en-GB" sz="1600" dirty="0">
                <a:solidFill>
                  <a:prstClr val="black"/>
                </a:solidFill>
              </a:rPr>
              <a:t>Stabilisation exercises </a:t>
            </a:r>
          </a:p>
          <a:p>
            <a:pPr marL="342900" lvl="0" indent="-342900" fontAlgn="t">
              <a:spcBef>
                <a:spcPts val="1000"/>
              </a:spcBef>
              <a:buClr>
                <a:srgbClr val="F496CB">
                  <a:lumMod val="75000"/>
                </a:srgbClr>
              </a:buClr>
              <a:buSzPct val="80000"/>
              <a:buFont typeface="Wingdings 3" charset="2"/>
              <a:buChar char=""/>
            </a:pPr>
            <a:r>
              <a:rPr lang="en-GB" sz="1600" dirty="0">
                <a:solidFill>
                  <a:prstClr val="black"/>
                </a:solidFill>
              </a:rPr>
              <a:t>Mobilisations for the deltoid </a:t>
            </a:r>
          </a:p>
        </p:txBody>
      </p:sp>
      <p:pic>
        <p:nvPicPr>
          <p:cNvPr id="11" name="Picture 2" descr="Image result for internal impingement">
            <a:extLst>
              <a:ext uri="{FF2B5EF4-FFF2-40B4-BE49-F238E27FC236}">
                <a16:creationId xmlns:a16="http://schemas.microsoft.com/office/drawing/2014/main" id="{480A32BF-D4FF-4748-8A42-55BD9838C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43967"/>
            <a:ext cx="4072329" cy="386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18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DC35EE-8A22-4A43-806F-2C6A46ECF918}"/>
              </a:ext>
            </a:extLst>
          </p:cNvPr>
          <p:cNvSpPr txBox="1"/>
          <p:nvPr/>
        </p:nvSpPr>
        <p:spPr>
          <a:xfrm>
            <a:off x="192506" y="110580"/>
            <a:ext cx="1556084" cy="369332"/>
          </a:xfrm>
          <a:prstGeom prst="rect">
            <a:avLst/>
          </a:prstGeom>
          <a:noFill/>
        </p:spPr>
        <p:txBody>
          <a:bodyPr wrap="square" rtlCol="0">
            <a:spAutoFit/>
          </a:bodyPr>
          <a:lstStyle/>
          <a:p>
            <a:r>
              <a:rPr lang="en-US" b="1" u="sng" dirty="0"/>
              <a:t>Stretching</a:t>
            </a:r>
            <a:r>
              <a:rPr lang="en-US" dirty="0"/>
              <a:t> </a:t>
            </a:r>
          </a:p>
        </p:txBody>
      </p:sp>
      <p:sp>
        <p:nvSpPr>
          <p:cNvPr id="5" name="TextBox 4">
            <a:extLst>
              <a:ext uri="{FF2B5EF4-FFF2-40B4-BE49-F238E27FC236}">
                <a16:creationId xmlns:a16="http://schemas.microsoft.com/office/drawing/2014/main" id="{FA1C063B-6B95-A24F-9D1A-A368532BFBC7}"/>
              </a:ext>
            </a:extLst>
          </p:cNvPr>
          <p:cNvSpPr txBox="1"/>
          <p:nvPr/>
        </p:nvSpPr>
        <p:spPr>
          <a:xfrm>
            <a:off x="2622884" y="110580"/>
            <a:ext cx="1844842" cy="369332"/>
          </a:xfrm>
          <a:prstGeom prst="rect">
            <a:avLst/>
          </a:prstGeom>
          <a:noFill/>
        </p:spPr>
        <p:txBody>
          <a:bodyPr wrap="square" rtlCol="0">
            <a:spAutoFit/>
          </a:bodyPr>
          <a:lstStyle/>
          <a:p>
            <a:r>
              <a:rPr lang="en-US" b="1" u="sng" dirty="0"/>
              <a:t>Mobilizations</a:t>
            </a:r>
          </a:p>
        </p:txBody>
      </p:sp>
      <p:sp>
        <p:nvSpPr>
          <p:cNvPr id="6" name="TextBox 5">
            <a:extLst>
              <a:ext uri="{FF2B5EF4-FFF2-40B4-BE49-F238E27FC236}">
                <a16:creationId xmlns:a16="http://schemas.microsoft.com/office/drawing/2014/main" id="{E8479D70-284F-CE46-BEF1-2AF6FF6AA654}"/>
              </a:ext>
            </a:extLst>
          </p:cNvPr>
          <p:cNvSpPr txBox="1"/>
          <p:nvPr/>
        </p:nvSpPr>
        <p:spPr>
          <a:xfrm>
            <a:off x="5017169" y="0"/>
            <a:ext cx="1828799" cy="646331"/>
          </a:xfrm>
          <a:prstGeom prst="rect">
            <a:avLst/>
          </a:prstGeom>
          <a:noFill/>
        </p:spPr>
        <p:txBody>
          <a:bodyPr wrap="square" rtlCol="0">
            <a:spAutoFit/>
          </a:bodyPr>
          <a:lstStyle/>
          <a:p>
            <a:r>
              <a:rPr lang="en-US" b="1" u="sng" dirty="0"/>
              <a:t>Strength &amp; Endurance </a:t>
            </a:r>
          </a:p>
        </p:txBody>
      </p:sp>
      <p:sp>
        <p:nvSpPr>
          <p:cNvPr id="7" name="TextBox 6">
            <a:extLst>
              <a:ext uri="{FF2B5EF4-FFF2-40B4-BE49-F238E27FC236}">
                <a16:creationId xmlns:a16="http://schemas.microsoft.com/office/drawing/2014/main" id="{76AF3D45-50A7-DB4E-91C9-894F2A642B4D}"/>
              </a:ext>
            </a:extLst>
          </p:cNvPr>
          <p:cNvSpPr txBox="1"/>
          <p:nvPr/>
        </p:nvSpPr>
        <p:spPr>
          <a:xfrm>
            <a:off x="7283115" y="110580"/>
            <a:ext cx="1828800" cy="923330"/>
          </a:xfrm>
          <a:prstGeom prst="rect">
            <a:avLst/>
          </a:prstGeom>
          <a:noFill/>
        </p:spPr>
        <p:txBody>
          <a:bodyPr wrap="square" rtlCol="0">
            <a:spAutoFit/>
          </a:bodyPr>
          <a:lstStyle/>
          <a:p>
            <a:r>
              <a:rPr lang="en-US" b="1" u="sng" dirty="0"/>
              <a:t>Proprioception&amp; functional training </a:t>
            </a:r>
          </a:p>
        </p:txBody>
      </p:sp>
      <p:sp>
        <p:nvSpPr>
          <p:cNvPr id="8" name="TextBox 7">
            <a:extLst>
              <a:ext uri="{FF2B5EF4-FFF2-40B4-BE49-F238E27FC236}">
                <a16:creationId xmlns:a16="http://schemas.microsoft.com/office/drawing/2014/main" id="{4D20EB10-FFE0-F54D-B55E-620A79FF58BA}"/>
              </a:ext>
            </a:extLst>
          </p:cNvPr>
          <p:cNvSpPr txBox="1"/>
          <p:nvPr/>
        </p:nvSpPr>
        <p:spPr>
          <a:xfrm>
            <a:off x="9986209" y="202913"/>
            <a:ext cx="1941095" cy="369332"/>
          </a:xfrm>
          <a:prstGeom prst="rect">
            <a:avLst/>
          </a:prstGeom>
          <a:noFill/>
        </p:spPr>
        <p:txBody>
          <a:bodyPr wrap="square" rtlCol="0">
            <a:spAutoFit/>
          </a:bodyPr>
          <a:lstStyle/>
          <a:p>
            <a:r>
              <a:rPr lang="en-US" b="1" u="sng" dirty="0"/>
              <a:t>Return to sport</a:t>
            </a:r>
          </a:p>
        </p:txBody>
      </p:sp>
      <p:sp>
        <p:nvSpPr>
          <p:cNvPr id="9" name="Rectangle 8">
            <a:extLst>
              <a:ext uri="{FF2B5EF4-FFF2-40B4-BE49-F238E27FC236}">
                <a16:creationId xmlns:a16="http://schemas.microsoft.com/office/drawing/2014/main" id="{1E6B0CDF-CE31-374E-A98C-941342DCA9D8}"/>
              </a:ext>
            </a:extLst>
          </p:cNvPr>
          <p:cNvSpPr/>
          <p:nvPr/>
        </p:nvSpPr>
        <p:spPr>
          <a:xfrm>
            <a:off x="96254" y="786063"/>
            <a:ext cx="2129589" cy="5262979"/>
          </a:xfrm>
          <a:prstGeom prst="rect">
            <a:avLst/>
          </a:prstGeom>
        </p:spPr>
        <p:txBody>
          <a:bodyPr wrap="square">
            <a:spAutoFit/>
          </a:bodyPr>
          <a:lstStyle/>
          <a:p>
            <a:r>
              <a:rPr lang="en-GB" sz="1600" dirty="0">
                <a:latin typeface="Calibri" panose="020F0502020204030204" pitchFamily="34" charset="0"/>
                <a:cs typeface="Calibri" panose="020F0502020204030204" pitchFamily="34" charset="0"/>
              </a:rPr>
              <a:t>stretching can be performed by stabilizing the scapula on the thorax while crossing the arm over the chest. This stretch can be done at 90" of shoulder flexion and above and below 90" of shoulder flexion in order to get all portions of the cuff. Mobilisation of the posterior capsule can be performed with the shoulder in 90" of flexion with the elbow flexed. Pressure should be directed in an anterior to posterior fashion </a:t>
            </a:r>
          </a:p>
        </p:txBody>
      </p:sp>
      <p:sp>
        <p:nvSpPr>
          <p:cNvPr id="10" name="Rectangle 9">
            <a:extLst>
              <a:ext uri="{FF2B5EF4-FFF2-40B4-BE49-F238E27FC236}">
                <a16:creationId xmlns:a16="http://schemas.microsoft.com/office/drawing/2014/main" id="{729D7E37-8452-B144-82A7-C3E9E1B77083}"/>
              </a:ext>
            </a:extLst>
          </p:cNvPr>
          <p:cNvSpPr/>
          <p:nvPr/>
        </p:nvSpPr>
        <p:spPr>
          <a:xfrm>
            <a:off x="4519863" y="1017868"/>
            <a:ext cx="2759242" cy="3046988"/>
          </a:xfrm>
          <a:prstGeom prst="rect">
            <a:avLst/>
          </a:prstGeom>
        </p:spPr>
        <p:txBody>
          <a:bodyPr wrap="square">
            <a:spAutoFit/>
          </a:bodyPr>
          <a:lstStyle/>
          <a:p>
            <a:r>
              <a:rPr lang="en-GB" sz="1600" dirty="0">
                <a:latin typeface="Calibri" panose="020F0502020204030204" pitchFamily="34" charset="0"/>
                <a:cs typeface="Calibri" panose="020F0502020204030204" pitchFamily="34" charset="0"/>
              </a:rPr>
              <a:t>The strengthening pro gram should correct the imbalances that exist between </a:t>
            </a:r>
          </a:p>
          <a:p>
            <a:r>
              <a:rPr lang="en-GB" sz="1600" dirty="0">
                <a:latin typeface="Calibri" panose="020F0502020204030204" pitchFamily="34" charset="0"/>
                <a:cs typeface="Calibri" panose="020F0502020204030204" pitchFamily="34" charset="0"/>
              </a:rPr>
              <a:t>the anterior and posterior shoulder muscles. A strengthening program for swimmers should have three primary con- </a:t>
            </a:r>
            <a:r>
              <a:rPr lang="en-GB" sz="1600" dirty="0" err="1">
                <a:latin typeface="Calibri" panose="020F0502020204030204" pitchFamily="34" charset="0"/>
                <a:cs typeface="Calibri" panose="020F0502020204030204" pitchFamily="34" charset="0"/>
              </a:rPr>
              <a:t>siderations</a:t>
            </a:r>
            <a:r>
              <a:rPr lang="en-GB" sz="1600" dirty="0">
                <a:latin typeface="Calibri" panose="020F0502020204030204" pitchFamily="34" charset="0"/>
                <a:cs typeface="Calibri" panose="020F0502020204030204" pitchFamily="34" charset="0"/>
              </a:rPr>
              <a:t>: </a:t>
            </a:r>
          </a:p>
          <a:p>
            <a:pPr marL="342900" indent="-342900">
              <a:buFont typeface="Wingdings" pitchFamily="2" charset="2"/>
              <a:buChar char="§"/>
            </a:pPr>
            <a:r>
              <a:rPr lang="en-GB" sz="1600" dirty="0">
                <a:latin typeface="Calibri" panose="020F0502020204030204" pitchFamily="34" charset="0"/>
                <a:cs typeface="Calibri" panose="020F0502020204030204" pitchFamily="34" charset="0"/>
              </a:rPr>
              <a:t>isolation of the rotator cuff muscles </a:t>
            </a:r>
          </a:p>
          <a:p>
            <a:pPr marL="342900" indent="-342900">
              <a:buFont typeface="Wingdings" pitchFamily="2" charset="2"/>
              <a:buChar char="§"/>
            </a:pPr>
            <a:r>
              <a:rPr lang="en-GB" sz="1600" dirty="0">
                <a:latin typeface="Calibri" panose="020F0502020204030204" pitchFamily="34" charset="0"/>
                <a:cs typeface="Calibri" panose="020F0502020204030204" pitchFamily="34" charset="0"/>
              </a:rPr>
              <a:t> muscular endurance</a:t>
            </a:r>
          </a:p>
          <a:p>
            <a:pPr marL="342900" indent="-342900">
              <a:buFont typeface="Wingdings" pitchFamily="2" charset="2"/>
              <a:buChar char="§"/>
            </a:pPr>
            <a:r>
              <a:rPr lang="en-GB" sz="1600" dirty="0">
                <a:latin typeface="Calibri" panose="020F0502020204030204" pitchFamily="34" charset="0"/>
                <a:cs typeface="Calibri" panose="020F0502020204030204" pitchFamily="34" charset="0"/>
              </a:rPr>
              <a:t>sports-specific function </a:t>
            </a:r>
          </a:p>
        </p:txBody>
      </p:sp>
      <p:sp>
        <p:nvSpPr>
          <p:cNvPr id="13" name="Rectangle 12">
            <a:extLst>
              <a:ext uri="{FF2B5EF4-FFF2-40B4-BE49-F238E27FC236}">
                <a16:creationId xmlns:a16="http://schemas.microsoft.com/office/drawing/2014/main" id="{47B0012E-099D-474A-98F3-B8E24E2BE577}"/>
              </a:ext>
            </a:extLst>
          </p:cNvPr>
          <p:cNvSpPr/>
          <p:nvPr/>
        </p:nvSpPr>
        <p:spPr>
          <a:xfrm>
            <a:off x="2480510" y="572245"/>
            <a:ext cx="2129589" cy="6186309"/>
          </a:xfrm>
          <a:prstGeom prst="rect">
            <a:avLst/>
          </a:prstGeom>
        </p:spPr>
        <p:txBody>
          <a:bodyPr wrap="square">
            <a:spAutoFit/>
          </a:bodyPr>
          <a:lstStyle/>
          <a:p>
            <a:r>
              <a:rPr lang="en-GB" dirty="0">
                <a:latin typeface="AdvPECFB95"/>
              </a:rPr>
              <a:t>dorsal-glide mobilisations can be performed. The patient’s shoulder is placed in the end range of internal rotation and the therapist performs manual translational glides in the dorsal direction. Research indicates that particularly high-grade end- range mobilisations result in a permanent increase in ROM, greater than that achieved with low-grade mid-range </a:t>
            </a:r>
            <a:r>
              <a:rPr lang="en-GB" dirty="0" err="1">
                <a:latin typeface="AdvPECFB95"/>
              </a:rPr>
              <a:t>mobilisa</a:t>
            </a:r>
            <a:r>
              <a:rPr lang="en-GB" dirty="0">
                <a:latin typeface="AdvPECFB95"/>
              </a:rPr>
              <a:t>- </a:t>
            </a:r>
            <a:r>
              <a:rPr lang="en-GB" dirty="0" err="1">
                <a:latin typeface="AdvPECFB95"/>
              </a:rPr>
              <a:t>tion</a:t>
            </a:r>
            <a:r>
              <a:rPr lang="en-GB" dirty="0">
                <a:latin typeface="AdvPECFB95"/>
              </a:rPr>
              <a:t> techniques. </a:t>
            </a:r>
            <a:endParaRPr lang="en-GB" dirty="0"/>
          </a:p>
        </p:txBody>
      </p:sp>
      <p:sp>
        <p:nvSpPr>
          <p:cNvPr id="14" name="Rectangle 13">
            <a:extLst>
              <a:ext uri="{FF2B5EF4-FFF2-40B4-BE49-F238E27FC236}">
                <a16:creationId xmlns:a16="http://schemas.microsoft.com/office/drawing/2014/main" id="{F3139678-81DA-B948-880C-659DC25CCC3D}"/>
              </a:ext>
            </a:extLst>
          </p:cNvPr>
          <p:cNvSpPr/>
          <p:nvPr/>
        </p:nvSpPr>
        <p:spPr>
          <a:xfrm>
            <a:off x="7501692" y="1218575"/>
            <a:ext cx="1816766" cy="3693319"/>
          </a:xfrm>
          <a:prstGeom prst="rect">
            <a:avLst/>
          </a:prstGeom>
        </p:spPr>
        <p:txBody>
          <a:bodyPr wrap="square">
            <a:spAutoFit/>
          </a:bodyPr>
          <a:lstStyle/>
          <a:p>
            <a:r>
              <a:rPr lang="en-GB" dirty="0">
                <a:latin typeface="Times" pitchFamily="2" charset="0"/>
              </a:rPr>
              <a:t>By having the athlete </a:t>
            </a:r>
            <a:r>
              <a:rPr lang="en-GB" dirty="0" err="1">
                <a:latin typeface="Times" pitchFamily="2" charset="0"/>
              </a:rPr>
              <a:t>concen</a:t>
            </a:r>
            <a:r>
              <a:rPr lang="en-GB" dirty="0">
                <a:latin typeface="Times" pitchFamily="2" charset="0"/>
              </a:rPr>
              <a:t>- </a:t>
            </a:r>
            <a:r>
              <a:rPr lang="en-GB" dirty="0" err="1">
                <a:latin typeface="Times" pitchFamily="2" charset="0"/>
              </a:rPr>
              <a:t>trate</a:t>
            </a:r>
            <a:r>
              <a:rPr lang="en-GB" dirty="0">
                <a:latin typeface="Times" pitchFamily="2" charset="0"/>
              </a:rPr>
              <a:t> on both humeral and scapular position during strengthening exercises and swimming, conscious proprioception may be enhanced. </a:t>
            </a:r>
            <a:endParaRPr lang="en-GB" dirty="0"/>
          </a:p>
        </p:txBody>
      </p:sp>
      <p:sp>
        <p:nvSpPr>
          <p:cNvPr id="15" name="Rectangle 14">
            <a:extLst>
              <a:ext uri="{FF2B5EF4-FFF2-40B4-BE49-F238E27FC236}">
                <a16:creationId xmlns:a16="http://schemas.microsoft.com/office/drawing/2014/main" id="{13206B30-6FD9-6A4E-A672-4C4E27612137}"/>
              </a:ext>
            </a:extLst>
          </p:cNvPr>
          <p:cNvSpPr/>
          <p:nvPr/>
        </p:nvSpPr>
        <p:spPr>
          <a:xfrm>
            <a:off x="10048373" y="633663"/>
            <a:ext cx="1816766" cy="3970318"/>
          </a:xfrm>
          <a:prstGeom prst="rect">
            <a:avLst/>
          </a:prstGeom>
        </p:spPr>
        <p:txBody>
          <a:bodyPr wrap="square">
            <a:spAutoFit/>
          </a:bodyPr>
          <a:lstStyle/>
          <a:p>
            <a:r>
              <a:rPr lang="en-GB" dirty="0" err="1">
                <a:latin typeface="Times" pitchFamily="2" charset="0"/>
              </a:rPr>
              <a:t>Falkel</a:t>
            </a:r>
            <a:r>
              <a:rPr lang="en-GB" dirty="0">
                <a:latin typeface="Times" pitchFamily="2" charset="0"/>
              </a:rPr>
              <a:t> et al suggest that midseason management of a swimmer can be accomplished by decreasing yardage by half of the normal amount. swimming for a set time period instead of a set distance</a:t>
            </a:r>
            <a:endParaRPr lang="en-GB" dirty="0"/>
          </a:p>
        </p:txBody>
      </p:sp>
      <p:sp>
        <p:nvSpPr>
          <p:cNvPr id="16" name="Rectangle 15">
            <a:extLst>
              <a:ext uri="{FF2B5EF4-FFF2-40B4-BE49-F238E27FC236}">
                <a16:creationId xmlns:a16="http://schemas.microsoft.com/office/drawing/2014/main" id="{D7C09E09-5690-E54E-9BF8-C8406CD69B44}"/>
              </a:ext>
            </a:extLst>
          </p:cNvPr>
          <p:cNvSpPr/>
          <p:nvPr/>
        </p:nvSpPr>
        <p:spPr>
          <a:xfrm>
            <a:off x="4098759" y="5931949"/>
            <a:ext cx="8093241" cy="584775"/>
          </a:xfrm>
          <a:prstGeom prst="rect">
            <a:avLst/>
          </a:prstGeom>
          <a:noFill/>
        </p:spPr>
        <p:txBody>
          <a:bodyPr wrap="none" lIns="91440" tIns="45720" rIns="91440" bIns="45720">
            <a:spAutoFit/>
          </a:bodyPr>
          <a:lstStyle/>
          <a:p>
            <a:pPr algn="ctr"/>
            <a:r>
              <a:rPr lang="en-GB" sz="3200" b="1" cap="none" spc="0" dirty="0">
                <a:ln w="22225">
                  <a:solidFill>
                    <a:schemeClr val="accent2"/>
                  </a:solidFill>
                  <a:prstDash val="solid"/>
                </a:ln>
                <a:solidFill>
                  <a:schemeClr val="accent2">
                    <a:lumMod val="40000"/>
                    <a:lumOff val="60000"/>
                  </a:schemeClr>
                </a:solidFill>
                <a:effectLst/>
              </a:rPr>
              <a:t>TREATMENT FOR INTERNAL IMPINGEMENT</a:t>
            </a:r>
          </a:p>
        </p:txBody>
      </p:sp>
      <p:sp>
        <p:nvSpPr>
          <p:cNvPr id="18" name="TextBox 17">
            <a:extLst>
              <a:ext uri="{FF2B5EF4-FFF2-40B4-BE49-F238E27FC236}">
                <a16:creationId xmlns:a16="http://schemas.microsoft.com/office/drawing/2014/main" id="{EB77DF24-7BDD-E341-BC72-02C447ED5FBA}"/>
              </a:ext>
            </a:extLst>
          </p:cNvPr>
          <p:cNvSpPr txBox="1"/>
          <p:nvPr/>
        </p:nvSpPr>
        <p:spPr>
          <a:xfrm>
            <a:off x="6240379" y="5133474"/>
            <a:ext cx="4219074" cy="646331"/>
          </a:xfrm>
          <a:prstGeom prst="rect">
            <a:avLst/>
          </a:prstGeom>
          <a:noFill/>
        </p:spPr>
        <p:txBody>
          <a:bodyPr wrap="square" rtlCol="0">
            <a:spAutoFit/>
          </a:bodyPr>
          <a:lstStyle/>
          <a:p>
            <a:r>
              <a:rPr lang="en-US" sz="3600" dirty="0"/>
              <a:t>CONCLUSION</a:t>
            </a:r>
          </a:p>
        </p:txBody>
      </p:sp>
    </p:spTree>
    <p:extLst>
      <p:ext uri="{BB962C8B-B14F-4D97-AF65-F5344CB8AC3E}">
        <p14:creationId xmlns:p14="http://schemas.microsoft.com/office/powerpoint/2010/main" val="936475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DBE3-CE86-2C4C-9605-827352DBB2A5}"/>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397CEE80-084F-9946-A117-5B45FEDB3D8E}"/>
              </a:ext>
            </a:extLst>
          </p:cNvPr>
          <p:cNvSpPr>
            <a:spLocks noGrp="1"/>
          </p:cNvSpPr>
          <p:nvPr>
            <p:ph idx="1"/>
          </p:nvPr>
        </p:nvSpPr>
        <p:spPr>
          <a:xfrm>
            <a:off x="677334" y="1488613"/>
            <a:ext cx="8596668" cy="3880773"/>
          </a:xfrm>
        </p:spPr>
        <p:txBody>
          <a:bodyPr/>
          <a:lstStyle/>
          <a:p>
            <a:r>
              <a:rPr lang="en-GB" b="1" u="sng" dirty="0"/>
              <a:t>Overall</a:t>
            </a:r>
            <a:r>
              <a:rPr lang="en-GB" dirty="0"/>
              <a:t> the generic treatment recommended to this patient would be that if they are experiencing shoulder pain while sleep, sleeping on the injured shoulder or with the arm elevated overhead will often increase the pain. Therefore, the most comfortable position is usually lying supine with the head and shoulder slightly elevated with pillows positioned on the posterior and lateral sides of the adducted shoulder and arm. </a:t>
            </a:r>
          </a:p>
          <a:p>
            <a:r>
              <a:rPr lang="en-GB" dirty="0"/>
              <a:t>Ice can also be beneficial in the early stages of treatment. An article from (Bertoft,1999) recommends icing for 5-7 minutes until the shoulder becomes numb or cold packs for 20-30 minutes which can reduce inflammation and pain. Anti-inflammatory medications may also be beneficial for short durations. </a:t>
            </a:r>
          </a:p>
          <a:p>
            <a:r>
              <a:rPr lang="en-GB" dirty="0"/>
              <a:t>An article from (Bales &amp; Bales,2012) explains that the most common swimming technique used by triathletes is the freestyle stroke. During this the shoulder undergoes repetitive overhead movements. Because of the constant overhead motions, it can cause microtrauma from mechanical impingement, general laxity or both. Which without enough rest and recovery it may result in inflammation and pain to the shoulder. </a:t>
            </a:r>
          </a:p>
          <a:p>
            <a:endParaRPr lang="en-US" dirty="0"/>
          </a:p>
        </p:txBody>
      </p:sp>
    </p:spTree>
    <p:extLst>
      <p:ext uri="{BB962C8B-B14F-4D97-AF65-F5344CB8AC3E}">
        <p14:creationId xmlns:p14="http://schemas.microsoft.com/office/powerpoint/2010/main" val="4111226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5DDA-91C0-6E43-B345-6B4768A0946F}"/>
              </a:ext>
            </a:extLst>
          </p:cNvPr>
          <p:cNvSpPr>
            <a:spLocks noGrp="1"/>
          </p:cNvSpPr>
          <p:nvPr>
            <p:ph type="title"/>
          </p:nvPr>
        </p:nvSpPr>
        <p:spPr>
          <a:xfrm>
            <a:off x="58047" y="59226"/>
            <a:ext cx="8596668" cy="1320800"/>
          </a:xfrm>
        </p:spPr>
        <p:txBody>
          <a:bodyPr/>
          <a:lstStyle/>
          <a:p>
            <a:r>
              <a:rPr lang="en-US" dirty="0"/>
              <a:t>References </a:t>
            </a:r>
          </a:p>
        </p:txBody>
      </p:sp>
      <p:sp>
        <p:nvSpPr>
          <p:cNvPr id="3" name="Content Placeholder 2">
            <a:extLst>
              <a:ext uri="{FF2B5EF4-FFF2-40B4-BE49-F238E27FC236}">
                <a16:creationId xmlns:a16="http://schemas.microsoft.com/office/drawing/2014/main" id="{45591E8F-6D2F-DD4A-BA74-685B3A77D010}"/>
              </a:ext>
            </a:extLst>
          </p:cNvPr>
          <p:cNvSpPr>
            <a:spLocks noGrp="1"/>
          </p:cNvSpPr>
          <p:nvPr>
            <p:ph idx="1"/>
          </p:nvPr>
        </p:nvSpPr>
        <p:spPr>
          <a:xfrm>
            <a:off x="-158313" y="876130"/>
            <a:ext cx="6545181" cy="805863"/>
          </a:xfrm>
        </p:spPr>
        <p:txBody>
          <a:bodyPr>
            <a:normAutofit/>
          </a:bodyPr>
          <a:lstStyle/>
          <a:p>
            <a:r>
              <a:rPr lang="en-GB" sz="1200" dirty="0">
                <a:latin typeface="Calibri" panose="020F0502020204030204" pitchFamily="34" charset="0"/>
                <a:ea typeface="Calibri" panose="020F0502020204030204" pitchFamily="34" charset="0"/>
                <a:cs typeface="Calibri" panose="020F0502020204030204" pitchFamily="34" charset="0"/>
              </a:rPr>
              <a:t>– </a:t>
            </a:r>
            <a:r>
              <a:rPr lang="en-GB" sz="1200" dirty="0">
                <a:solidFill>
                  <a:srgbClr val="222222"/>
                </a:solidFill>
                <a:latin typeface="Calibri" panose="020F0502020204030204" pitchFamily="34" charset="0"/>
                <a:ea typeface="Times New Roman" panose="02020603050405020304" pitchFamily="18" charset="0"/>
                <a:cs typeface="Calibri" panose="020F0502020204030204" pitchFamily="34" charset="0"/>
              </a:rPr>
              <a:t>Sein, M. L., Walton, J., Linklater, J., Appleyard, R., Kirkbride, B., </a:t>
            </a:r>
            <a:r>
              <a:rPr lang="en-GB" sz="12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Kuah</a:t>
            </a:r>
            <a:r>
              <a:rPr lang="en-GB" sz="12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D., &amp; Murrell, G. A. (2010). Shoulder pain in elite swimmers: primarily due to swim-volume-induced supraspinatus tendinopathy. </a:t>
            </a:r>
            <a:r>
              <a:rPr lang="en-GB" sz="1200"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British journal of sports medicine</a:t>
            </a:r>
            <a:r>
              <a:rPr lang="en-GB" sz="12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en-GB" sz="1200"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44</a:t>
            </a:r>
            <a:r>
              <a:rPr lang="en-GB" sz="1200" dirty="0">
                <a:solidFill>
                  <a:srgbClr val="222222"/>
                </a:solidFill>
                <a:latin typeface="Calibri" panose="020F0502020204030204" pitchFamily="34" charset="0"/>
                <a:ea typeface="Times New Roman" panose="02020603050405020304" pitchFamily="18" charset="0"/>
                <a:cs typeface="Calibri" panose="020F0502020204030204" pitchFamily="34" charset="0"/>
              </a:rPr>
              <a:t>(2), 105-113</a:t>
            </a:r>
            <a:endParaRPr lang="en-US" sz="12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7EDA81C7-1610-C043-912E-FFE60F312FCD}"/>
              </a:ext>
            </a:extLst>
          </p:cNvPr>
          <p:cNvSpPr/>
          <p:nvPr/>
        </p:nvSpPr>
        <p:spPr>
          <a:xfrm>
            <a:off x="186384" y="1556918"/>
            <a:ext cx="4529995" cy="646331"/>
          </a:xfrm>
          <a:prstGeom prst="rect">
            <a:avLst/>
          </a:prstGeom>
        </p:spPr>
        <p:txBody>
          <a:bodyPr wrap="square">
            <a:spAutoFit/>
          </a:bodyPr>
          <a:lstStyle/>
          <a:p>
            <a:r>
              <a:rPr lang="en-GB" sz="1200" dirty="0">
                <a:solidFill>
                  <a:srgbClr val="222222"/>
                </a:solidFill>
                <a:latin typeface="Calibri" panose="020F0502020204030204" pitchFamily="34" charset="0"/>
                <a:cs typeface="Calibri" panose="020F0502020204030204" pitchFamily="34" charset="0"/>
              </a:rPr>
              <a:t>-Weiss, L. J., Wang, D., Hendel, M., </a:t>
            </a:r>
            <a:r>
              <a:rPr lang="en-GB" sz="1200" dirty="0" err="1">
                <a:solidFill>
                  <a:srgbClr val="222222"/>
                </a:solidFill>
                <a:latin typeface="Calibri" panose="020F0502020204030204" pitchFamily="34" charset="0"/>
                <a:cs typeface="Calibri" panose="020F0502020204030204" pitchFamily="34" charset="0"/>
              </a:rPr>
              <a:t>Buzzerio</a:t>
            </a:r>
            <a:r>
              <a:rPr lang="en-GB" sz="1200" dirty="0">
                <a:solidFill>
                  <a:srgbClr val="222222"/>
                </a:solidFill>
                <a:latin typeface="Calibri" panose="020F0502020204030204" pitchFamily="34" charset="0"/>
                <a:cs typeface="Calibri" panose="020F0502020204030204" pitchFamily="34" charset="0"/>
              </a:rPr>
              <a:t>, P., &amp; Rodeo, S. A. (2018). Management of rotator cuff injuries in the elite athlete. </a:t>
            </a:r>
            <a:r>
              <a:rPr lang="en-GB" sz="1200" i="1" dirty="0">
                <a:solidFill>
                  <a:srgbClr val="222222"/>
                </a:solidFill>
                <a:latin typeface="Calibri" panose="020F0502020204030204" pitchFamily="34" charset="0"/>
                <a:cs typeface="Calibri" panose="020F0502020204030204" pitchFamily="34" charset="0"/>
              </a:rPr>
              <a:t>Current reviews in musculoskeletal medicine</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11</a:t>
            </a:r>
            <a:r>
              <a:rPr lang="en-GB" sz="1200" dirty="0">
                <a:solidFill>
                  <a:srgbClr val="222222"/>
                </a:solidFill>
                <a:latin typeface="Calibri" panose="020F0502020204030204" pitchFamily="34" charset="0"/>
                <a:cs typeface="Calibri" panose="020F0502020204030204" pitchFamily="34" charset="0"/>
              </a:rPr>
              <a:t>(1), 102-112.</a:t>
            </a:r>
            <a:endParaRPr lang="en-US" sz="120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7462FFD-6343-9542-8E74-E1757D6170A8}"/>
              </a:ext>
            </a:extLst>
          </p:cNvPr>
          <p:cNvSpPr/>
          <p:nvPr/>
        </p:nvSpPr>
        <p:spPr>
          <a:xfrm>
            <a:off x="130002" y="2733165"/>
            <a:ext cx="6096000" cy="461665"/>
          </a:xfrm>
          <a:prstGeom prst="rect">
            <a:avLst/>
          </a:prstGeom>
        </p:spPr>
        <p:txBody>
          <a:bodyPr>
            <a:spAutoFit/>
          </a:bodyPr>
          <a:lstStyle/>
          <a:p>
            <a:r>
              <a:rPr lang="en-GB" sz="1200" dirty="0">
                <a:solidFill>
                  <a:srgbClr val="222222"/>
                </a:solidFill>
                <a:latin typeface="Calibri" panose="020F0502020204030204" pitchFamily="34" charset="0"/>
                <a:cs typeface="Calibri" panose="020F0502020204030204" pitchFamily="34" charset="0"/>
              </a:rPr>
              <a:t>-Quillen, D. M., </a:t>
            </a:r>
            <a:r>
              <a:rPr lang="en-GB" sz="1200" dirty="0" err="1">
                <a:solidFill>
                  <a:srgbClr val="222222"/>
                </a:solidFill>
                <a:latin typeface="Calibri" panose="020F0502020204030204" pitchFamily="34" charset="0"/>
                <a:cs typeface="Calibri" panose="020F0502020204030204" pitchFamily="34" charset="0"/>
              </a:rPr>
              <a:t>Wuchner</a:t>
            </a:r>
            <a:r>
              <a:rPr lang="en-GB" sz="1200" dirty="0">
                <a:solidFill>
                  <a:srgbClr val="222222"/>
                </a:solidFill>
                <a:latin typeface="Calibri" panose="020F0502020204030204" pitchFamily="34" charset="0"/>
                <a:cs typeface="Calibri" panose="020F0502020204030204" pitchFamily="34" charset="0"/>
              </a:rPr>
              <a:t>, M., &amp; Hatch, R. L. (2004). Acute shoulder injuries. </a:t>
            </a:r>
            <a:r>
              <a:rPr lang="en-GB" sz="1200" i="1" dirty="0">
                <a:solidFill>
                  <a:srgbClr val="222222"/>
                </a:solidFill>
                <a:latin typeface="Calibri" panose="020F0502020204030204" pitchFamily="34" charset="0"/>
                <a:cs typeface="Calibri" panose="020F0502020204030204" pitchFamily="34" charset="0"/>
              </a:rPr>
              <a:t>American Family Physician</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70</a:t>
            </a:r>
            <a:r>
              <a:rPr lang="en-GB" sz="1200" dirty="0">
                <a:solidFill>
                  <a:srgbClr val="222222"/>
                </a:solidFill>
                <a:latin typeface="Calibri" panose="020F0502020204030204" pitchFamily="34" charset="0"/>
                <a:cs typeface="Calibri" panose="020F0502020204030204" pitchFamily="34" charset="0"/>
              </a:rPr>
              <a:t>(10), 1947-1954.</a:t>
            </a:r>
            <a:endParaRPr lang="en-US" sz="12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37D10C09-B330-5E49-89B5-99DF13C23155}"/>
              </a:ext>
            </a:extLst>
          </p:cNvPr>
          <p:cNvSpPr/>
          <p:nvPr/>
        </p:nvSpPr>
        <p:spPr>
          <a:xfrm>
            <a:off x="130002" y="4621736"/>
            <a:ext cx="6096000" cy="461665"/>
          </a:xfrm>
          <a:prstGeom prst="rect">
            <a:avLst/>
          </a:prstGeom>
        </p:spPr>
        <p:txBody>
          <a:bodyPr>
            <a:spAutoFit/>
          </a:bodyPr>
          <a:lstStyle/>
          <a:p>
            <a:r>
              <a:rPr lang="en-GB" sz="1200" dirty="0">
                <a:solidFill>
                  <a:srgbClr val="222222"/>
                </a:solidFill>
                <a:latin typeface="Calibri" panose="020F0502020204030204" pitchFamily="34" charset="0"/>
                <a:cs typeface="Calibri" panose="020F0502020204030204" pitchFamily="34" charset="0"/>
              </a:rPr>
              <a:t>-Manninen, J. S., &amp; </a:t>
            </a:r>
            <a:r>
              <a:rPr lang="en-GB" sz="1200" dirty="0" err="1">
                <a:solidFill>
                  <a:srgbClr val="222222"/>
                </a:solidFill>
                <a:latin typeface="Calibri" panose="020F0502020204030204" pitchFamily="34" charset="0"/>
                <a:cs typeface="Calibri" panose="020F0502020204030204" pitchFamily="34" charset="0"/>
              </a:rPr>
              <a:t>Kallinen</a:t>
            </a:r>
            <a:r>
              <a:rPr lang="en-GB" sz="1200" dirty="0">
                <a:solidFill>
                  <a:srgbClr val="222222"/>
                </a:solidFill>
                <a:latin typeface="Calibri" panose="020F0502020204030204" pitchFamily="34" charset="0"/>
                <a:cs typeface="Calibri" panose="020F0502020204030204" pitchFamily="34" charset="0"/>
              </a:rPr>
              <a:t>, M. (1996). Low back pain and other overuse injuries in a group of Japanese triathletes. </a:t>
            </a:r>
            <a:r>
              <a:rPr lang="en-GB" sz="1200" i="1" dirty="0">
                <a:solidFill>
                  <a:srgbClr val="222222"/>
                </a:solidFill>
                <a:latin typeface="Calibri" panose="020F0502020204030204" pitchFamily="34" charset="0"/>
                <a:cs typeface="Calibri" panose="020F0502020204030204" pitchFamily="34" charset="0"/>
              </a:rPr>
              <a:t>British journal of sports medicine</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30</a:t>
            </a:r>
            <a:r>
              <a:rPr lang="en-GB" sz="1200" dirty="0">
                <a:solidFill>
                  <a:srgbClr val="222222"/>
                </a:solidFill>
                <a:latin typeface="Calibri" panose="020F0502020204030204" pitchFamily="34" charset="0"/>
                <a:cs typeface="Calibri" panose="020F0502020204030204" pitchFamily="34" charset="0"/>
              </a:rPr>
              <a:t>(2), 134-139.</a:t>
            </a:r>
            <a:endParaRPr lang="en-US"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28BDAE95-63B7-AA47-9489-3FB115FCD626}"/>
              </a:ext>
            </a:extLst>
          </p:cNvPr>
          <p:cNvSpPr/>
          <p:nvPr/>
        </p:nvSpPr>
        <p:spPr>
          <a:xfrm>
            <a:off x="130002" y="2275701"/>
            <a:ext cx="6096000" cy="276999"/>
          </a:xfrm>
          <a:prstGeom prst="rect">
            <a:avLst/>
          </a:prstGeom>
        </p:spPr>
        <p:txBody>
          <a:bodyPr>
            <a:spAutoFit/>
          </a:bodyPr>
          <a:lstStyle/>
          <a:p>
            <a:r>
              <a:rPr lang="en-GB" sz="1200" dirty="0">
                <a:solidFill>
                  <a:srgbClr val="222222"/>
                </a:solidFill>
                <a:latin typeface="Calibri" panose="020F0502020204030204" pitchFamily="34" charset="0"/>
                <a:cs typeface="Calibri" panose="020F0502020204030204" pitchFamily="34" charset="0"/>
              </a:rPr>
              <a:t>Dias, R., </a:t>
            </a:r>
            <a:r>
              <a:rPr lang="en-GB" sz="1200" dirty="0" err="1">
                <a:solidFill>
                  <a:srgbClr val="222222"/>
                </a:solidFill>
                <a:latin typeface="Calibri" panose="020F0502020204030204" pitchFamily="34" charset="0"/>
                <a:cs typeface="Calibri" panose="020F0502020204030204" pitchFamily="34" charset="0"/>
              </a:rPr>
              <a:t>Cutts</a:t>
            </a:r>
            <a:r>
              <a:rPr lang="en-GB" sz="1200" dirty="0">
                <a:solidFill>
                  <a:srgbClr val="222222"/>
                </a:solidFill>
                <a:latin typeface="Calibri" panose="020F0502020204030204" pitchFamily="34" charset="0"/>
                <a:cs typeface="Calibri" panose="020F0502020204030204" pitchFamily="34" charset="0"/>
              </a:rPr>
              <a:t>, S., &amp; </a:t>
            </a:r>
            <a:r>
              <a:rPr lang="en-GB" sz="1200" dirty="0" err="1">
                <a:solidFill>
                  <a:srgbClr val="222222"/>
                </a:solidFill>
                <a:latin typeface="Calibri" panose="020F0502020204030204" pitchFamily="34" charset="0"/>
                <a:cs typeface="Calibri" panose="020F0502020204030204" pitchFamily="34" charset="0"/>
              </a:rPr>
              <a:t>Massoud</a:t>
            </a:r>
            <a:r>
              <a:rPr lang="en-GB" sz="1200" dirty="0">
                <a:solidFill>
                  <a:srgbClr val="222222"/>
                </a:solidFill>
                <a:latin typeface="Calibri" panose="020F0502020204030204" pitchFamily="34" charset="0"/>
                <a:cs typeface="Calibri" panose="020F0502020204030204" pitchFamily="34" charset="0"/>
              </a:rPr>
              <a:t>, S. (2005). Frozen shoulder. </a:t>
            </a:r>
            <a:r>
              <a:rPr lang="en-GB" sz="1200" i="1" dirty="0" err="1">
                <a:solidFill>
                  <a:srgbClr val="222222"/>
                </a:solidFill>
                <a:latin typeface="Calibri" panose="020F0502020204030204" pitchFamily="34" charset="0"/>
                <a:cs typeface="Calibri" panose="020F0502020204030204" pitchFamily="34" charset="0"/>
              </a:rPr>
              <a:t>Bmj</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331</a:t>
            </a:r>
            <a:r>
              <a:rPr lang="en-GB" sz="1200" dirty="0">
                <a:solidFill>
                  <a:srgbClr val="222222"/>
                </a:solidFill>
                <a:latin typeface="Calibri" panose="020F0502020204030204" pitchFamily="34" charset="0"/>
                <a:cs typeface="Calibri" panose="020F0502020204030204" pitchFamily="34" charset="0"/>
              </a:rPr>
              <a:t>(7530), 1453-1456.</a:t>
            </a:r>
            <a:endParaRPr lang="en-US" sz="12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80F1EAE-D0E4-DE45-BA39-7D1BBE7F87E9}"/>
              </a:ext>
            </a:extLst>
          </p:cNvPr>
          <p:cNvSpPr/>
          <p:nvPr/>
        </p:nvSpPr>
        <p:spPr>
          <a:xfrm>
            <a:off x="186384" y="3383739"/>
            <a:ext cx="6096000" cy="461665"/>
          </a:xfrm>
          <a:prstGeom prst="rect">
            <a:avLst/>
          </a:prstGeom>
        </p:spPr>
        <p:txBody>
          <a:bodyPr>
            <a:spAutoFit/>
          </a:bodyPr>
          <a:lstStyle/>
          <a:p>
            <a:r>
              <a:rPr lang="en-GB" sz="1200" dirty="0">
                <a:solidFill>
                  <a:srgbClr val="222222"/>
                </a:solidFill>
                <a:latin typeface="Calibri" panose="020F0502020204030204" pitchFamily="34" charset="0"/>
                <a:cs typeface="Calibri" panose="020F0502020204030204" pitchFamily="34" charset="0"/>
              </a:rPr>
              <a:t>Hand, G. C. R., </a:t>
            </a:r>
            <a:r>
              <a:rPr lang="en-GB" sz="1200" dirty="0" err="1">
                <a:solidFill>
                  <a:srgbClr val="222222"/>
                </a:solidFill>
                <a:latin typeface="Calibri" panose="020F0502020204030204" pitchFamily="34" charset="0"/>
                <a:cs typeface="Calibri" panose="020F0502020204030204" pitchFamily="34" charset="0"/>
              </a:rPr>
              <a:t>Athanasou</a:t>
            </a:r>
            <a:r>
              <a:rPr lang="en-GB" sz="1200" dirty="0">
                <a:solidFill>
                  <a:srgbClr val="222222"/>
                </a:solidFill>
                <a:latin typeface="Calibri" panose="020F0502020204030204" pitchFamily="34" charset="0"/>
                <a:cs typeface="Calibri" panose="020F0502020204030204" pitchFamily="34" charset="0"/>
              </a:rPr>
              <a:t>, N. A., Matthews, T., &amp; </a:t>
            </a:r>
            <a:r>
              <a:rPr lang="en-GB" sz="1200" dirty="0" err="1">
                <a:solidFill>
                  <a:srgbClr val="222222"/>
                </a:solidFill>
                <a:latin typeface="Calibri" panose="020F0502020204030204" pitchFamily="34" charset="0"/>
                <a:cs typeface="Calibri" panose="020F0502020204030204" pitchFamily="34" charset="0"/>
              </a:rPr>
              <a:t>Carr</a:t>
            </a:r>
            <a:r>
              <a:rPr lang="en-GB" sz="1200" dirty="0">
                <a:solidFill>
                  <a:srgbClr val="222222"/>
                </a:solidFill>
                <a:latin typeface="Calibri" panose="020F0502020204030204" pitchFamily="34" charset="0"/>
                <a:cs typeface="Calibri" panose="020F0502020204030204" pitchFamily="34" charset="0"/>
              </a:rPr>
              <a:t>, A. J. (2007). The pathology of frozen shoulder. </a:t>
            </a:r>
            <a:r>
              <a:rPr lang="en-GB" sz="1200" i="1" dirty="0">
                <a:solidFill>
                  <a:srgbClr val="222222"/>
                </a:solidFill>
                <a:latin typeface="Calibri" panose="020F0502020204030204" pitchFamily="34" charset="0"/>
                <a:cs typeface="Calibri" panose="020F0502020204030204" pitchFamily="34" charset="0"/>
              </a:rPr>
              <a:t>The Journal of bone and joint surgery. British volume</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89</a:t>
            </a:r>
            <a:r>
              <a:rPr lang="en-GB" sz="1200" dirty="0">
                <a:solidFill>
                  <a:srgbClr val="222222"/>
                </a:solidFill>
                <a:latin typeface="Calibri" panose="020F0502020204030204" pitchFamily="34" charset="0"/>
                <a:cs typeface="Calibri" panose="020F0502020204030204" pitchFamily="34" charset="0"/>
              </a:rPr>
              <a:t>(7), 928-932.</a:t>
            </a:r>
            <a:endParaRPr lang="en-US" sz="12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1A66A30C-B34E-B04D-8DDC-2DF4A8AF039F}"/>
              </a:ext>
            </a:extLst>
          </p:cNvPr>
          <p:cNvSpPr/>
          <p:nvPr/>
        </p:nvSpPr>
        <p:spPr>
          <a:xfrm>
            <a:off x="130002" y="3980060"/>
            <a:ext cx="6096000" cy="461665"/>
          </a:xfrm>
          <a:prstGeom prst="rect">
            <a:avLst/>
          </a:prstGeom>
        </p:spPr>
        <p:txBody>
          <a:bodyPr>
            <a:spAutoFit/>
          </a:bodyPr>
          <a:lstStyle/>
          <a:p>
            <a:r>
              <a:rPr lang="en-GB" sz="1200" dirty="0">
                <a:solidFill>
                  <a:srgbClr val="222222"/>
                </a:solidFill>
                <a:latin typeface="Calibri" panose="020F0502020204030204" pitchFamily="34" charset="0"/>
                <a:cs typeface="Calibri" panose="020F0502020204030204" pitchFamily="34" charset="0"/>
              </a:rPr>
              <a:t>Kelley, M. J., </a:t>
            </a:r>
            <a:r>
              <a:rPr lang="en-GB" sz="1200" dirty="0" err="1">
                <a:solidFill>
                  <a:srgbClr val="222222"/>
                </a:solidFill>
                <a:latin typeface="Calibri" panose="020F0502020204030204" pitchFamily="34" charset="0"/>
                <a:cs typeface="Calibri" panose="020F0502020204030204" pitchFamily="34" charset="0"/>
              </a:rPr>
              <a:t>Mcclure</a:t>
            </a:r>
            <a:r>
              <a:rPr lang="en-GB" sz="1200" dirty="0">
                <a:solidFill>
                  <a:srgbClr val="222222"/>
                </a:solidFill>
                <a:latin typeface="Calibri" panose="020F0502020204030204" pitchFamily="34" charset="0"/>
                <a:cs typeface="Calibri" panose="020F0502020204030204" pitchFamily="34" charset="0"/>
              </a:rPr>
              <a:t>, P. W., &amp; </a:t>
            </a:r>
            <a:r>
              <a:rPr lang="en-GB" sz="1200" dirty="0" err="1">
                <a:solidFill>
                  <a:srgbClr val="222222"/>
                </a:solidFill>
                <a:latin typeface="Calibri" panose="020F0502020204030204" pitchFamily="34" charset="0"/>
                <a:cs typeface="Calibri" panose="020F0502020204030204" pitchFamily="34" charset="0"/>
              </a:rPr>
              <a:t>Leggin</a:t>
            </a:r>
            <a:r>
              <a:rPr lang="en-GB" sz="1200" dirty="0">
                <a:solidFill>
                  <a:srgbClr val="222222"/>
                </a:solidFill>
                <a:latin typeface="Calibri" panose="020F0502020204030204" pitchFamily="34" charset="0"/>
                <a:cs typeface="Calibri" panose="020F0502020204030204" pitchFamily="34" charset="0"/>
              </a:rPr>
              <a:t>, B. G. (2009). Frozen shoulder: evidence and a proposed model guiding rehabilitation. </a:t>
            </a:r>
            <a:r>
              <a:rPr lang="en-GB" sz="1200" i="1" dirty="0">
                <a:solidFill>
                  <a:srgbClr val="222222"/>
                </a:solidFill>
                <a:latin typeface="Calibri" panose="020F0502020204030204" pitchFamily="34" charset="0"/>
                <a:cs typeface="Calibri" panose="020F0502020204030204" pitchFamily="34" charset="0"/>
              </a:rPr>
              <a:t>Journal of orthopaedic &amp; sports physical therapy</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39</a:t>
            </a:r>
            <a:r>
              <a:rPr lang="en-GB" sz="1200" dirty="0">
                <a:solidFill>
                  <a:srgbClr val="222222"/>
                </a:solidFill>
                <a:latin typeface="Calibri" panose="020F0502020204030204" pitchFamily="34" charset="0"/>
                <a:cs typeface="Calibri" panose="020F0502020204030204" pitchFamily="34" charset="0"/>
              </a:rPr>
              <a:t>(2), 135-148.</a:t>
            </a:r>
            <a:endParaRPr lang="en-US" sz="12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6FF118-8905-B748-AA02-560EA2EB5847}"/>
              </a:ext>
            </a:extLst>
          </p:cNvPr>
          <p:cNvSpPr txBox="1"/>
          <p:nvPr/>
        </p:nvSpPr>
        <p:spPr>
          <a:xfrm>
            <a:off x="186384" y="5175410"/>
            <a:ext cx="3327400" cy="553998"/>
          </a:xfrm>
          <a:prstGeom prst="rect">
            <a:avLst/>
          </a:prstGeom>
          <a:noFill/>
        </p:spPr>
        <p:txBody>
          <a:bodyPr wrap="square" rtlCol="0">
            <a:spAutoFit/>
          </a:bodyPr>
          <a:lstStyle/>
          <a:p>
            <a:r>
              <a:rPr lang="en-GB" sz="1200" dirty="0" err="1">
                <a:latin typeface="Calibri" panose="020F0502020204030204" pitchFamily="34" charset="0"/>
                <a:cs typeface="Calibri" panose="020F0502020204030204" pitchFamily="34" charset="0"/>
              </a:rPr>
              <a:t>Physiopedia</a:t>
            </a:r>
            <a:r>
              <a:rPr lang="en-GB" sz="1200" dirty="0">
                <a:latin typeface="Calibri" panose="020F0502020204030204" pitchFamily="34" charset="0"/>
                <a:cs typeface="Calibri" panose="020F0502020204030204" pitchFamily="34" charset="0"/>
              </a:rPr>
              <a:t> contributors (2019). Adhesive Capsulitis</a:t>
            </a:r>
            <a:r>
              <a:rPr lang="en-GB" dirty="0"/>
              <a:t>.</a:t>
            </a:r>
            <a:endParaRPr lang="en-US" dirty="0"/>
          </a:p>
        </p:txBody>
      </p:sp>
      <p:sp>
        <p:nvSpPr>
          <p:cNvPr id="13" name="Rectangle 12">
            <a:extLst>
              <a:ext uri="{FF2B5EF4-FFF2-40B4-BE49-F238E27FC236}">
                <a16:creationId xmlns:a16="http://schemas.microsoft.com/office/drawing/2014/main" id="{15333D5A-AFD1-164F-9F48-62DBFD2C6685}"/>
              </a:ext>
            </a:extLst>
          </p:cNvPr>
          <p:cNvSpPr/>
          <p:nvPr/>
        </p:nvSpPr>
        <p:spPr>
          <a:xfrm>
            <a:off x="130002" y="5729408"/>
            <a:ext cx="6096000" cy="461665"/>
          </a:xfrm>
          <a:prstGeom prst="rect">
            <a:avLst/>
          </a:prstGeom>
        </p:spPr>
        <p:txBody>
          <a:bodyPr>
            <a:spAutoFit/>
          </a:bodyPr>
          <a:lstStyle/>
          <a:p>
            <a:pPr>
              <a:spcAft>
                <a:spcPts val="0"/>
              </a:spcAft>
            </a:pPr>
            <a:r>
              <a:rPr lang="en-GB" sz="12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Tovin</a:t>
            </a:r>
            <a:r>
              <a:rPr lang="en-GB" sz="12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B. J. (2006). Prevention and treatment of swimmer's shoulder. </a:t>
            </a:r>
            <a:r>
              <a:rPr lang="en-GB" sz="1200"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North American journal of sports physical therapy: NAJSPT</a:t>
            </a:r>
            <a:r>
              <a:rPr lang="en-GB" sz="12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en-GB" sz="1200"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1</a:t>
            </a:r>
            <a:r>
              <a:rPr lang="en-GB" sz="1200" dirty="0">
                <a:solidFill>
                  <a:srgbClr val="222222"/>
                </a:solidFill>
                <a:latin typeface="Calibri" panose="020F0502020204030204" pitchFamily="34" charset="0"/>
                <a:ea typeface="Times New Roman" panose="02020603050405020304" pitchFamily="18" charset="0"/>
                <a:cs typeface="Calibri" panose="020F0502020204030204" pitchFamily="34" charset="0"/>
              </a:rPr>
              <a:t>(4), 166.</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CE868A9C-3BA4-5C40-A2BD-C587352265EF}"/>
              </a:ext>
            </a:extLst>
          </p:cNvPr>
          <p:cNvSpPr/>
          <p:nvPr/>
        </p:nvSpPr>
        <p:spPr>
          <a:xfrm>
            <a:off x="6603228" y="822141"/>
            <a:ext cx="5117431" cy="646331"/>
          </a:xfrm>
          <a:prstGeom prst="rect">
            <a:avLst/>
          </a:prstGeom>
        </p:spPr>
        <p:txBody>
          <a:bodyPr wrap="square">
            <a:spAutoFit/>
          </a:bodyPr>
          <a:lstStyle/>
          <a:p>
            <a:r>
              <a:rPr lang="en-GB" sz="1200" dirty="0">
                <a:solidFill>
                  <a:srgbClr val="222222"/>
                </a:solidFill>
                <a:latin typeface="Calibri" panose="020F0502020204030204" pitchFamily="34" charset="0"/>
                <a:cs typeface="Calibri" panose="020F0502020204030204" pitchFamily="34" charset="0"/>
              </a:rPr>
              <a:t>Gerber, C., &amp; Ganz, R. E. I. N. H. O. L. D. (1984). Clinical assessment of instability of the shoulder. With special reference to anterior and posterior drawer tests. </a:t>
            </a:r>
            <a:r>
              <a:rPr lang="en-GB" sz="1200" i="1" dirty="0">
                <a:solidFill>
                  <a:srgbClr val="222222"/>
                </a:solidFill>
                <a:latin typeface="Calibri" panose="020F0502020204030204" pitchFamily="34" charset="0"/>
                <a:cs typeface="Calibri" panose="020F0502020204030204" pitchFamily="34" charset="0"/>
              </a:rPr>
              <a:t>The Journal of bone and joint surgery. British volume</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66</a:t>
            </a:r>
            <a:r>
              <a:rPr lang="en-GB" sz="1200" dirty="0">
                <a:solidFill>
                  <a:srgbClr val="222222"/>
                </a:solidFill>
                <a:latin typeface="Calibri" panose="020F0502020204030204" pitchFamily="34" charset="0"/>
                <a:cs typeface="Calibri" panose="020F0502020204030204" pitchFamily="34" charset="0"/>
              </a:rPr>
              <a:t>(4), 551-556.</a:t>
            </a:r>
            <a:endParaRPr lang="en-US" sz="12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2FD1384-FF47-0C49-91C2-00681D6EBCF2}"/>
              </a:ext>
            </a:extLst>
          </p:cNvPr>
          <p:cNvSpPr/>
          <p:nvPr/>
        </p:nvSpPr>
        <p:spPr>
          <a:xfrm>
            <a:off x="6089881" y="1689466"/>
            <a:ext cx="6096000" cy="461665"/>
          </a:xfrm>
          <a:prstGeom prst="rect">
            <a:avLst/>
          </a:prstGeom>
        </p:spPr>
        <p:txBody>
          <a:bodyPr>
            <a:spAutoFit/>
          </a:bodyPr>
          <a:lstStyle/>
          <a:p>
            <a:r>
              <a:rPr lang="en-GB" sz="1200" dirty="0" err="1">
                <a:latin typeface="Calibri" panose="020F0502020204030204" pitchFamily="34" charset="0"/>
                <a:cs typeface="Calibri" panose="020F0502020204030204" pitchFamily="34" charset="0"/>
              </a:rPr>
              <a:t>Bertoft</a:t>
            </a:r>
            <a:r>
              <a:rPr lang="en-GB" sz="1200" dirty="0">
                <a:latin typeface="Calibri" panose="020F0502020204030204" pitchFamily="34" charset="0"/>
                <a:cs typeface="Calibri" panose="020F0502020204030204" pitchFamily="34" charset="0"/>
              </a:rPr>
              <a:t>, E. S. (1999). Painful shoulder disorders from a physiotherapeutic view: a review of literature. </a:t>
            </a:r>
            <a:r>
              <a:rPr lang="en-GB" sz="1200" i="1" dirty="0">
                <a:latin typeface="Calibri" panose="020F0502020204030204" pitchFamily="34" charset="0"/>
                <a:cs typeface="Calibri" panose="020F0502020204030204" pitchFamily="34" charset="0"/>
              </a:rPr>
              <a:t>Critical Reviews™ in Physical and Rehabilitation Medicine</a:t>
            </a:r>
            <a:r>
              <a:rPr lang="en-GB" sz="1200" dirty="0">
                <a:latin typeface="Calibri" panose="020F0502020204030204" pitchFamily="34" charset="0"/>
                <a:cs typeface="Calibri" panose="020F0502020204030204" pitchFamily="34" charset="0"/>
              </a:rPr>
              <a:t>, </a:t>
            </a:r>
            <a:r>
              <a:rPr lang="en-GB" sz="1200" i="1" dirty="0">
                <a:latin typeface="Calibri" panose="020F0502020204030204" pitchFamily="34" charset="0"/>
                <a:cs typeface="Calibri" panose="020F0502020204030204" pitchFamily="34" charset="0"/>
              </a:rPr>
              <a:t>11</a:t>
            </a:r>
            <a:r>
              <a:rPr lang="en-GB" sz="1200" dirty="0">
                <a:latin typeface="Calibri" panose="020F0502020204030204" pitchFamily="34" charset="0"/>
                <a:cs typeface="Calibri" panose="020F0502020204030204" pitchFamily="34" charset="0"/>
              </a:rPr>
              <a:t>(3&amp;4).</a:t>
            </a:r>
            <a:endParaRPr lang="en-GB" sz="1200" dirty="0">
              <a:solidFill>
                <a:srgbClr val="333333"/>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261FCDDF-F0CE-8E46-8437-FA59B2AFD544}"/>
              </a:ext>
            </a:extLst>
          </p:cNvPr>
          <p:cNvSpPr/>
          <p:nvPr/>
        </p:nvSpPr>
        <p:spPr>
          <a:xfrm>
            <a:off x="6113943" y="2337478"/>
            <a:ext cx="6096000" cy="461665"/>
          </a:xfrm>
          <a:prstGeom prst="rect">
            <a:avLst/>
          </a:prstGeom>
        </p:spPr>
        <p:txBody>
          <a:bodyPr>
            <a:spAutoFit/>
          </a:bodyPr>
          <a:lstStyle/>
          <a:p>
            <a:r>
              <a:rPr lang="en-GB" sz="1200" dirty="0">
                <a:solidFill>
                  <a:srgbClr val="222222"/>
                </a:solidFill>
                <a:latin typeface="Calibri" panose="020F0502020204030204" pitchFamily="34" charset="0"/>
                <a:cs typeface="Calibri" panose="020F0502020204030204" pitchFamily="34" charset="0"/>
              </a:rPr>
              <a:t>Bales, J., &amp; Bales, K. (2012). Swimming overuse injuries associated with triathlon training. </a:t>
            </a:r>
            <a:r>
              <a:rPr lang="en-GB" sz="1200" i="1" dirty="0">
                <a:solidFill>
                  <a:srgbClr val="222222"/>
                </a:solidFill>
                <a:latin typeface="Calibri" panose="020F0502020204030204" pitchFamily="34" charset="0"/>
                <a:cs typeface="Calibri" panose="020F0502020204030204" pitchFamily="34" charset="0"/>
              </a:rPr>
              <a:t>Sports medicine and arthroscopy review</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20</a:t>
            </a:r>
            <a:r>
              <a:rPr lang="en-GB" sz="1200" dirty="0">
                <a:solidFill>
                  <a:srgbClr val="222222"/>
                </a:solidFill>
                <a:latin typeface="Calibri" panose="020F0502020204030204" pitchFamily="34" charset="0"/>
                <a:cs typeface="Calibri" panose="020F0502020204030204" pitchFamily="34" charset="0"/>
              </a:rPr>
              <a:t>(4), 196-199.</a:t>
            </a:r>
            <a:endParaRPr lang="en-US" sz="12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A076654B-8093-8B46-8DCA-F40E7ACA790C}"/>
              </a:ext>
            </a:extLst>
          </p:cNvPr>
          <p:cNvSpPr/>
          <p:nvPr/>
        </p:nvSpPr>
        <p:spPr>
          <a:xfrm>
            <a:off x="6089881" y="2880562"/>
            <a:ext cx="6096000" cy="646331"/>
          </a:xfrm>
          <a:prstGeom prst="rect">
            <a:avLst/>
          </a:prstGeom>
        </p:spPr>
        <p:txBody>
          <a:bodyPr>
            <a:spAutoFit/>
          </a:bodyPr>
          <a:lstStyle/>
          <a:p>
            <a:r>
              <a:rPr lang="en-GB" sz="1200" dirty="0" err="1">
                <a:solidFill>
                  <a:srgbClr val="222222"/>
                </a:solidFill>
                <a:latin typeface="Calibri" panose="020F0502020204030204" pitchFamily="34" charset="0"/>
                <a:cs typeface="Calibri" panose="020F0502020204030204" pitchFamily="34" charset="0"/>
              </a:rPr>
              <a:t>Allegrucci</a:t>
            </a:r>
            <a:r>
              <a:rPr lang="en-GB" sz="1200" dirty="0">
                <a:solidFill>
                  <a:srgbClr val="222222"/>
                </a:solidFill>
                <a:latin typeface="Calibri" panose="020F0502020204030204" pitchFamily="34" charset="0"/>
                <a:cs typeface="Calibri" panose="020F0502020204030204" pitchFamily="34" charset="0"/>
              </a:rPr>
              <a:t>, M., Whitney, S. L., &amp; Irrgang, J. J. (1994). Clinical implications of secondary impingement of the shoulder in freestyle swimmers. </a:t>
            </a:r>
            <a:r>
              <a:rPr lang="en-GB" sz="1200" i="1" dirty="0">
                <a:solidFill>
                  <a:srgbClr val="222222"/>
                </a:solidFill>
                <a:latin typeface="Calibri" panose="020F0502020204030204" pitchFamily="34" charset="0"/>
                <a:cs typeface="Calibri" panose="020F0502020204030204" pitchFamily="34" charset="0"/>
              </a:rPr>
              <a:t>Journal of Orthopaedic &amp; Sports Physical Therapy</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20</a:t>
            </a:r>
            <a:r>
              <a:rPr lang="en-GB" sz="1200" dirty="0">
                <a:solidFill>
                  <a:srgbClr val="222222"/>
                </a:solidFill>
                <a:latin typeface="Calibri" panose="020F0502020204030204" pitchFamily="34" charset="0"/>
                <a:cs typeface="Calibri" panose="020F0502020204030204" pitchFamily="34" charset="0"/>
              </a:rPr>
              <a:t>(6), 307-318.</a:t>
            </a:r>
            <a:endParaRPr lang="en-US" sz="12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BAC0C4E-6CFE-2D4A-AFDC-1D419BCA4BDC}"/>
              </a:ext>
            </a:extLst>
          </p:cNvPr>
          <p:cNvSpPr/>
          <p:nvPr/>
        </p:nvSpPr>
        <p:spPr>
          <a:xfrm>
            <a:off x="6226002" y="4576381"/>
            <a:ext cx="6096000" cy="461665"/>
          </a:xfrm>
          <a:prstGeom prst="rect">
            <a:avLst/>
          </a:prstGeom>
        </p:spPr>
        <p:txBody>
          <a:bodyPr>
            <a:spAutoFit/>
          </a:bodyPr>
          <a:lstStyle/>
          <a:p>
            <a:r>
              <a:rPr lang="en-GB" sz="1200" dirty="0">
                <a:solidFill>
                  <a:srgbClr val="222222"/>
                </a:solidFill>
                <a:latin typeface="Calibri" panose="020F0502020204030204" pitchFamily="34" charset="0"/>
                <a:cs typeface="Calibri" panose="020F0502020204030204" pitchFamily="34" charset="0"/>
              </a:rPr>
              <a:t>Cools, A. M., </a:t>
            </a:r>
            <a:r>
              <a:rPr lang="en-GB" sz="1200" dirty="0" err="1">
                <a:solidFill>
                  <a:srgbClr val="222222"/>
                </a:solidFill>
                <a:latin typeface="Calibri" panose="020F0502020204030204" pitchFamily="34" charset="0"/>
                <a:cs typeface="Calibri" panose="020F0502020204030204" pitchFamily="34" charset="0"/>
              </a:rPr>
              <a:t>Declercq</a:t>
            </a:r>
            <a:r>
              <a:rPr lang="en-GB" sz="1200" dirty="0">
                <a:solidFill>
                  <a:srgbClr val="222222"/>
                </a:solidFill>
                <a:latin typeface="Calibri" panose="020F0502020204030204" pitchFamily="34" charset="0"/>
                <a:cs typeface="Calibri" panose="020F0502020204030204" pitchFamily="34" charset="0"/>
              </a:rPr>
              <a:t>, G., </a:t>
            </a:r>
            <a:r>
              <a:rPr lang="en-GB" sz="1200" dirty="0" err="1">
                <a:solidFill>
                  <a:srgbClr val="222222"/>
                </a:solidFill>
                <a:latin typeface="Calibri" panose="020F0502020204030204" pitchFamily="34" charset="0"/>
                <a:cs typeface="Calibri" panose="020F0502020204030204" pitchFamily="34" charset="0"/>
              </a:rPr>
              <a:t>Cagnie</a:t>
            </a:r>
            <a:r>
              <a:rPr lang="en-GB" sz="1200" dirty="0">
                <a:solidFill>
                  <a:srgbClr val="222222"/>
                </a:solidFill>
                <a:latin typeface="Calibri" panose="020F0502020204030204" pitchFamily="34" charset="0"/>
                <a:cs typeface="Calibri" panose="020F0502020204030204" pitchFamily="34" charset="0"/>
              </a:rPr>
              <a:t>, B., Cambier, D., &amp; </a:t>
            </a:r>
            <a:r>
              <a:rPr lang="en-GB" sz="1200" dirty="0" err="1">
                <a:solidFill>
                  <a:srgbClr val="222222"/>
                </a:solidFill>
                <a:latin typeface="Calibri" panose="020F0502020204030204" pitchFamily="34" charset="0"/>
                <a:cs typeface="Calibri" panose="020F0502020204030204" pitchFamily="34" charset="0"/>
              </a:rPr>
              <a:t>Witvrouw</a:t>
            </a:r>
            <a:r>
              <a:rPr lang="en-GB" sz="1200" dirty="0">
                <a:solidFill>
                  <a:srgbClr val="222222"/>
                </a:solidFill>
                <a:latin typeface="Calibri" panose="020F0502020204030204" pitchFamily="34" charset="0"/>
                <a:cs typeface="Calibri" panose="020F0502020204030204" pitchFamily="34" charset="0"/>
              </a:rPr>
              <a:t>, E. (2008). Internal impingement in the tennis player: rehabilitation guidelines. </a:t>
            </a:r>
            <a:r>
              <a:rPr lang="en-GB" sz="1200" i="1" dirty="0">
                <a:solidFill>
                  <a:srgbClr val="222222"/>
                </a:solidFill>
                <a:latin typeface="Calibri" panose="020F0502020204030204" pitchFamily="34" charset="0"/>
                <a:cs typeface="Calibri" panose="020F0502020204030204" pitchFamily="34" charset="0"/>
              </a:rPr>
              <a:t>British journal of sports medicine</a:t>
            </a:r>
            <a:r>
              <a:rPr lang="en-GB" sz="1200" dirty="0">
                <a:solidFill>
                  <a:srgbClr val="222222"/>
                </a:solidFill>
                <a:latin typeface="Calibri" panose="020F0502020204030204" pitchFamily="34" charset="0"/>
                <a:cs typeface="Calibri" panose="020F0502020204030204" pitchFamily="34" charset="0"/>
              </a:rPr>
              <a:t>, </a:t>
            </a:r>
            <a:r>
              <a:rPr lang="en-GB" sz="1200" i="1" dirty="0">
                <a:solidFill>
                  <a:srgbClr val="222222"/>
                </a:solidFill>
                <a:latin typeface="Calibri" panose="020F0502020204030204" pitchFamily="34" charset="0"/>
                <a:cs typeface="Calibri" panose="020F0502020204030204" pitchFamily="34" charset="0"/>
              </a:rPr>
              <a:t>42</a:t>
            </a:r>
            <a:r>
              <a:rPr lang="en-GB" sz="1200" dirty="0">
                <a:solidFill>
                  <a:srgbClr val="222222"/>
                </a:solidFill>
                <a:latin typeface="Calibri" panose="020F0502020204030204" pitchFamily="34" charset="0"/>
                <a:cs typeface="Calibri" panose="020F0502020204030204" pitchFamily="34" charset="0"/>
              </a:rPr>
              <a:t>(3), 165-171.</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077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99D39E4B-F9D2-DE4A-8B73-F4404B88F021}"/>
              </a:ext>
            </a:extLst>
          </p:cNvPr>
          <p:cNvSpPr/>
          <p:nvPr/>
        </p:nvSpPr>
        <p:spPr>
          <a:xfrm>
            <a:off x="6842869" y="1252447"/>
            <a:ext cx="2289099" cy="291745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308C88-1B93-5243-ACF8-C3320DC8D76B}"/>
              </a:ext>
            </a:extLst>
          </p:cNvPr>
          <p:cNvSpPr/>
          <p:nvPr/>
        </p:nvSpPr>
        <p:spPr>
          <a:xfrm>
            <a:off x="9390728" y="296545"/>
            <a:ext cx="2767262" cy="23770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25E3FA3-4602-B442-AE0B-C24381366AD7}"/>
              </a:ext>
            </a:extLst>
          </p:cNvPr>
          <p:cNvSpPr/>
          <p:nvPr/>
        </p:nvSpPr>
        <p:spPr>
          <a:xfrm>
            <a:off x="9231223" y="3973870"/>
            <a:ext cx="2916935" cy="2810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AF5E21-8A5C-5D42-8A22-0B191F79635B}"/>
              </a:ext>
            </a:extLst>
          </p:cNvPr>
          <p:cNvSpPr/>
          <p:nvPr/>
        </p:nvSpPr>
        <p:spPr>
          <a:xfrm>
            <a:off x="9503293" y="1899339"/>
            <a:ext cx="3084666" cy="295976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00"/>
              </a:highlight>
            </a:endParaRPr>
          </a:p>
        </p:txBody>
      </p:sp>
      <p:sp>
        <p:nvSpPr>
          <p:cNvPr id="4" name="Rectangle 3">
            <a:extLst>
              <a:ext uri="{FF2B5EF4-FFF2-40B4-BE49-F238E27FC236}">
                <a16:creationId xmlns:a16="http://schemas.microsoft.com/office/drawing/2014/main" id="{1EFE0108-0155-9744-8715-E477E9DA6D45}"/>
              </a:ext>
            </a:extLst>
          </p:cNvPr>
          <p:cNvSpPr/>
          <p:nvPr/>
        </p:nvSpPr>
        <p:spPr>
          <a:xfrm>
            <a:off x="9583954" y="4390231"/>
            <a:ext cx="2380810" cy="1815882"/>
          </a:xfrm>
          <a:prstGeom prst="rect">
            <a:avLst/>
          </a:prstGeom>
        </p:spPr>
        <p:txBody>
          <a:bodyPr wrap="square">
            <a:spAutoFit/>
          </a:bodyPr>
          <a:lstStyle/>
          <a:p>
            <a:pPr>
              <a:spcAft>
                <a:spcPts val="0"/>
              </a:spcAft>
            </a:pPr>
            <a:r>
              <a:rPr lang="en-GB" sz="1600" b="1" dirty="0">
                <a:solidFill>
                  <a:schemeClr val="bg1">
                    <a:lumMod val="95000"/>
                  </a:schemeClr>
                </a:solidFill>
                <a:effectLst/>
                <a:ea typeface="Calibri" panose="020F0502020204030204" pitchFamily="34" charset="0"/>
                <a:cs typeface="Times New Roman" panose="02020603050405020304" pitchFamily="18" charset="0"/>
              </a:rPr>
              <a:t>swimmers use large arm movement forces to reach forward to drag the water. </a:t>
            </a:r>
          </a:p>
          <a:p>
            <a:pPr>
              <a:spcAft>
                <a:spcPts val="0"/>
              </a:spcAft>
            </a:pPr>
            <a:r>
              <a:rPr lang="en-GB" sz="1600" b="1" dirty="0">
                <a:solidFill>
                  <a:schemeClr val="bg1">
                    <a:lumMod val="95000"/>
                  </a:schemeClr>
                </a:solidFill>
                <a:ea typeface="Calibri" panose="020F0502020204030204" pitchFamily="34" charset="0"/>
                <a:cs typeface="Times New Roman" panose="02020603050405020304" pitchFamily="18" charset="0"/>
              </a:rPr>
              <a:t>This may </a:t>
            </a:r>
            <a:r>
              <a:rPr lang="en-GB" sz="1600" b="1" dirty="0">
                <a:solidFill>
                  <a:schemeClr val="bg1">
                    <a:lumMod val="95000"/>
                  </a:schemeClr>
                </a:solidFill>
                <a:effectLst/>
                <a:ea typeface="Calibri" panose="020F0502020204030204" pitchFamily="34" charset="0"/>
                <a:cs typeface="Times New Roman" panose="02020603050405020304" pitchFamily="18" charset="0"/>
              </a:rPr>
              <a:t> contribute to shoulder injury and pain. (</a:t>
            </a:r>
            <a:r>
              <a:rPr lang="en-GB" sz="1600" b="1" dirty="0">
                <a:solidFill>
                  <a:schemeClr val="bg1">
                    <a:lumMod val="95000"/>
                  </a:schemeClr>
                </a:solidFill>
                <a:ea typeface="Times New Roman" panose="02020603050405020304" pitchFamily="18" charset="0"/>
                <a:cs typeface="Times New Roman" panose="02020603050405020304" pitchFamily="18" charset="0"/>
              </a:rPr>
              <a:t>Sein et al,2010)</a:t>
            </a:r>
            <a:endParaRPr lang="en-GB" sz="1600" b="1" dirty="0">
              <a:solidFill>
                <a:schemeClr val="bg1">
                  <a:lumMod val="95000"/>
                </a:schemeClr>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62D25A7-45EF-4B4C-B051-347FFCCDC6D4}"/>
              </a:ext>
            </a:extLst>
          </p:cNvPr>
          <p:cNvSpPr txBox="1"/>
          <p:nvPr/>
        </p:nvSpPr>
        <p:spPr>
          <a:xfrm>
            <a:off x="9945497" y="2308060"/>
            <a:ext cx="2528635" cy="2031325"/>
          </a:xfrm>
          <a:prstGeom prst="rect">
            <a:avLst/>
          </a:prstGeom>
          <a:noFill/>
        </p:spPr>
        <p:txBody>
          <a:bodyPr wrap="square" rtlCol="0">
            <a:spAutoFit/>
          </a:bodyPr>
          <a:lstStyle/>
          <a:p>
            <a:r>
              <a:rPr lang="en-GB" sz="1400" b="1" dirty="0">
                <a:solidFill>
                  <a:schemeClr val="bg1">
                    <a:lumMod val="95000"/>
                  </a:schemeClr>
                </a:solidFill>
              </a:rPr>
              <a:t>60% of swimming injuries are related to the shoulder, due to repetitive excessive over-rotation and constant overloading of the joint and muscles.- </a:t>
            </a:r>
            <a:r>
              <a:rPr lang="en-GB" sz="1400" b="1" dirty="0">
                <a:solidFill>
                  <a:schemeClr val="bg1">
                    <a:lumMod val="95000"/>
                  </a:schemeClr>
                </a:solidFill>
                <a:hlinkClick r:id="rId3">
                  <a:extLst>
                    <a:ext uri="{A12FA001-AC4F-418D-AE19-62706E023703}">
                      <ahyp:hlinkClr xmlns:ahyp="http://schemas.microsoft.com/office/drawing/2018/hyperlinkcolor" val="tx"/>
                    </a:ext>
                  </a:extLst>
                </a:hlinkClick>
              </a:rPr>
              <a:t>http://www.gophysiotherapy.co.uk/blog/common-triathlon-injuries/</a:t>
            </a:r>
            <a:endParaRPr lang="en-US" sz="1400" b="1" dirty="0">
              <a:solidFill>
                <a:schemeClr val="bg1">
                  <a:lumMod val="95000"/>
                </a:schemeClr>
              </a:solidFill>
            </a:endParaRPr>
          </a:p>
        </p:txBody>
      </p:sp>
      <p:sp>
        <p:nvSpPr>
          <p:cNvPr id="9" name="Rectangle 8">
            <a:extLst>
              <a:ext uri="{FF2B5EF4-FFF2-40B4-BE49-F238E27FC236}">
                <a16:creationId xmlns:a16="http://schemas.microsoft.com/office/drawing/2014/main" id="{59F661D8-4159-E849-A091-C8CEFCBAF1BB}"/>
              </a:ext>
            </a:extLst>
          </p:cNvPr>
          <p:cNvSpPr/>
          <p:nvPr/>
        </p:nvSpPr>
        <p:spPr>
          <a:xfrm>
            <a:off x="9743495" y="746396"/>
            <a:ext cx="2373427" cy="1477328"/>
          </a:xfrm>
          <a:prstGeom prst="rect">
            <a:avLst/>
          </a:prstGeom>
        </p:spPr>
        <p:txBody>
          <a:bodyPr wrap="square">
            <a:spAutoFit/>
          </a:bodyPr>
          <a:lstStyle/>
          <a:p>
            <a:r>
              <a:rPr lang="en-GB" dirty="0">
                <a:solidFill>
                  <a:srgbClr val="000000"/>
                </a:solidFill>
                <a:latin typeface="Times New Roman" panose="02020603050405020304" pitchFamily="18" charset="0"/>
              </a:rPr>
              <a:t>rotator cuff injuries have been shown to be the third most common injury of the shoulder (Weiss et al,2018)</a:t>
            </a:r>
            <a:endParaRPr lang="en-US" dirty="0"/>
          </a:p>
        </p:txBody>
      </p:sp>
      <p:pic>
        <p:nvPicPr>
          <p:cNvPr id="13" name="Picture 12">
            <a:extLst>
              <a:ext uri="{FF2B5EF4-FFF2-40B4-BE49-F238E27FC236}">
                <a16:creationId xmlns:a16="http://schemas.microsoft.com/office/drawing/2014/main" id="{03E8FF63-74E5-9743-B201-07A2536F93BB}"/>
              </a:ext>
            </a:extLst>
          </p:cNvPr>
          <p:cNvPicPr>
            <a:picLocks noChangeAspect="1"/>
          </p:cNvPicPr>
          <p:nvPr/>
        </p:nvPicPr>
        <p:blipFill>
          <a:blip r:embed="rId4"/>
          <a:stretch>
            <a:fillRect/>
          </a:stretch>
        </p:blipFill>
        <p:spPr>
          <a:xfrm>
            <a:off x="5344046" y="3843562"/>
            <a:ext cx="1939479" cy="2909219"/>
          </a:xfrm>
          <a:prstGeom prst="rect">
            <a:avLst/>
          </a:prstGeom>
        </p:spPr>
      </p:pic>
      <p:sp>
        <p:nvSpPr>
          <p:cNvPr id="14" name="Rectangle 13">
            <a:extLst>
              <a:ext uri="{FF2B5EF4-FFF2-40B4-BE49-F238E27FC236}">
                <a16:creationId xmlns:a16="http://schemas.microsoft.com/office/drawing/2014/main" id="{B2E2E448-9656-7E4F-AD2F-8FFDA1C9B2A3}"/>
              </a:ext>
            </a:extLst>
          </p:cNvPr>
          <p:cNvSpPr/>
          <p:nvPr/>
        </p:nvSpPr>
        <p:spPr>
          <a:xfrm>
            <a:off x="6979266" y="1276800"/>
            <a:ext cx="2122577" cy="2677656"/>
          </a:xfrm>
          <a:prstGeom prst="rect">
            <a:avLst/>
          </a:prstGeom>
        </p:spPr>
        <p:txBody>
          <a:bodyPr wrap="square">
            <a:spAutoFit/>
          </a:bodyPr>
          <a:lstStyle/>
          <a:p>
            <a:r>
              <a:rPr lang="en-GB" sz="1400" dirty="0">
                <a:solidFill>
                  <a:schemeClr val="bg1"/>
                </a:solidFill>
                <a:latin typeface="Arial" panose="020B0604020202020204" pitchFamily="34" charset="0"/>
              </a:rPr>
              <a:t>Remission is when cancer cannot be detected in the body and there are no symptoms. This may also be called having “no evidence of disease” .  </a:t>
            </a:r>
            <a:r>
              <a:rPr lang="en-GB" sz="1400" dirty="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rPr>
              <a:t>https://</a:t>
            </a:r>
            <a:r>
              <a:rPr lang="en-GB" sz="1400" dirty="0" err="1">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rPr>
              <a:t>www.cancer.net</a:t>
            </a:r>
            <a:r>
              <a:rPr lang="en-GB" sz="1400" dirty="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rPr>
              <a:t>/cancer-types/skin-cancer-non-melanoma/treatment-options</a:t>
            </a:r>
            <a:endParaRPr lang="en-US" sz="1400" dirty="0">
              <a:solidFill>
                <a:schemeClr val="bg1"/>
              </a:solidFill>
            </a:endParaRPr>
          </a:p>
        </p:txBody>
      </p:sp>
      <p:sp>
        <p:nvSpPr>
          <p:cNvPr id="18" name="Rectangle 17">
            <a:extLst>
              <a:ext uri="{FF2B5EF4-FFF2-40B4-BE49-F238E27FC236}">
                <a16:creationId xmlns:a16="http://schemas.microsoft.com/office/drawing/2014/main" id="{8E909588-87FC-6C4A-9394-7761D32ABA38}"/>
              </a:ext>
            </a:extLst>
          </p:cNvPr>
          <p:cNvSpPr/>
          <p:nvPr/>
        </p:nvSpPr>
        <p:spPr>
          <a:xfrm>
            <a:off x="4956198" y="51616"/>
            <a:ext cx="377334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Introduction</a:t>
            </a:r>
          </a:p>
        </p:txBody>
      </p:sp>
      <p:sp>
        <p:nvSpPr>
          <p:cNvPr id="21" name="Rectangle 20">
            <a:extLst>
              <a:ext uri="{FF2B5EF4-FFF2-40B4-BE49-F238E27FC236}">
                <a16:creationId xmlns:a16="http://schemas.microsoft.com/office/drawing/2014/main" id="{DFCB7082-63B9-3C49-9252-5A7F8D0B8A8C}"/>
              </a:ext>
            </a:extLst>
          </p:cNvPr>
          <p:cNvSpPr/>
          <p:nvPr/>
        </p:nvSpPr>
        <p:spPr>
          <a:xfrm>
            <a:off x="367658" y="296545"/>
            <a:ext cx="4704318" cy="6247864"/>
          </a:xfrm>
          <a:prstGeom prst="rect">
            <a:avLst/>
          </a:prstGeom>
        </p:spPr>
        <p:txBody>
          <a:bodyPr wrap="square">
            <a:spAutoFit/>
          </a:bodyPr>
          <a:lstStyle/>
          <a:p>
            <a:pPr>
              <a:spcAft>
                <a:spcPts val="0"/>
              </a:spcAft>
            </a:pPr>
            <a:r>
              <a:rPr lang="en-GB" sz="1600" dirty="0">
                <a:solidFill>
                  <a:srgbClr val="000000"/>
                </a:solidFill>
                <a:latin typeface="Calibri" panose="020F0502020204030204" pitchFamily="34" charset="0"/>
                <a:ea typeface="Times New Roman" panose="02020603050405020304" pitchFamily="18" charset="0"/>
              </a:rPr>
              <a:t>We have found little information/research on the contraindications of treating a skin cancer remission patient for shoulder pain. </a:t>
            </a:r>
            <a:endParaRPr lang="en-GB" sz="1600" dirty="0">
              <a:latin typeface="Times New Roman" panose="02020603050405020304" pitchFamily="18" charset="0"/>
              <a:ea typeface="Times New Roman" panose="02020603050405020304" pitchFamily="18" charset="0"/>
            </a:endParaRPr>
          </a:p>
          <a:p>
            <a:pPr>
              <a:spcAft>
                <a:spcPts val="0"/>
              </a:spcAft>
            </a:pPr>
            <a:r>
              <a:rPr lang="en-GB" sz="1600" dirty="0">
                <a:solidFill>
                  <a:srgbClr val="000000"/>
                </a:solidFill>
                <a:latin typeface="Calibri" panose="020F0502020204030204" pitchFamily="34" charset="0"/>
                <a:ea typeface="Times New Roman" panose="02020603050405020304" pitchFamily="18" charset="0"/>
              </a:rPr>
              <a:t>We have found that we would find out how long the patient has been in remission and advise them to go to their GP to check that the cancer has not returned or associated with the shoulder pain. </a:t>
            </a:r>
            <a:endParaRPr lang="en-GB" sz="1600" dirty="0">
              <a:latin typeface="Times New Roman" panose="02020603050405020304" pitchFamily="18" charset="0"/>
              <a:ea typeface="Times New Roman" panose="02020603050405020304" pitchFamily="18" charset="0"/>
            </a:endParaRPr>
          </a:p>
          <a:p>
            <a:pPr>
              <a:spcAft>
                <a:spcPts val="0"/>
              </a:spcAft>
            </a:pPr>
            <a:r>
              <a:rPr lang="en-GB" sz="1600" dirty="0">
                <a:latin typeface="Calibri" panose="020F0502020204030204" pitchFamily="34" charset="0"/>
                <a:ea typeface="Times New Roman" panose="02020603050405020304" pitchFamily="18" charset="0"/>
              </a:rPr>
              <a:t>However, we believe that the cancer is not the cause of the shoulder pain and therefore will focus more on other factors when diagnosing the injury/pain. </a:t>
            </a:r>
            <a:endParaRPr lang="en-GB" sz="1600" dirty="0">
              <a:latin typeface="Times New Roman" panose="02020603050405020304" pitchFamily="18" charset="0"/>
              <a:ea typeface="Times New Roman" panose="02020603050405020304" pitchFamily="18" charset="0"/>
            </a:endParaRPr>
          </a:p>
          <a:p>
            <a:pPr marL="914400">
              <a:spcAft>
                <a:spcPts val="0"/>
              </a:spcAft>
            </a:pPr>
            <a:r>
              <a:rPr lang="en-GB" sz="1600" dirty="0">
                <a:latin typeface="Calibri" panose="020F0502020204030204" pitchFamily="34"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spcAft>
                <a:spcPts val="0"/>
              </a:spcAft>
            </a:pPr>
            <a:r>
              <a:rPr lang="en-GB" sz="1600" dirty="0">
                <a:latin typeface="Calibri" panose="020F0502020204030204" pitchFamily="34" charset="0"/>
                <a:ea typeface="Times New Roman" panose="02020603050405020304" pitchFamily="18" charset="0"/>
              </a:rPr>
              <a:t>An important factor as a practitioner to be aware of when diagnosing and treating this patient, is that they are in remission from skin cancer. </a:t>
            </a:r>
            <a:endParaRPr lang="en-GB" sz="1600" dirty="0">
              <a:latin typeface="Times New Roman" panose="02020603050405020304" pitchFamily="18" charset="0"/>
              <a:ea typeface="Times New Roman" panose="02020603050405020304" pitchFamily="18" charset="0"/>
            </a:endParaRPr>
          </a:p>
          <a:p>
            <a:pPr>
              <a:spcAft>
                <a:spcPts val="0"/>
              </a:spcAft>
            </a:pPr>
            <a:r>
              <a:rPr lang="en-GB" sz="1600" dirty="0">
                <a:latin typeface="Calibri" panose="020F0502020204030204" pitchFamily="34" charset="0"/>
                <a:ea typeface="Times New Roman" panose="02020603050405020304" pitchFamily="18" charset="0"/>
              </a:rPr>
              <a:t>This is important as there are red flags that NICE – (national institute for health and care excellence) have guidelines on when treating cancer patients. These include as listed- </a:t>
            </a:r>
            <a:endParaRPr lang="en-GB" sz="1600" dirty="0">
              <a:latin typeface="Times New Roman" panose="02020603050405020304" pitchFamily="18" charset="0"/>
              <a:ea typeface="Times New Roman" panose="02020603050405020304" pitchFamily="18" charset="0"/>
            </a:endParaRPr>
          </a:p>
          <a:p>
            <a:pPr>
              <a:spcAft>
                <a:spcPts val="0"/>
              </a:spcAft>
            </a:pPr>
            <a:r>
              <a:rPr lang="en-GB" sz="1600" dirty="0">
                <a:latin typeface="Calibri" panose="020F0502020204030204" pitchFamily="34" charset="0"/>
                <a:ea typeface="Times New Roman" panose="02020603050405020304" pitchFamily="18" charset="0"/>
              </a:rPr>
              <a:t>Unexplained weight loss, feeling unwell and fatigued. If the patient has any of the symptoms you must refer them to their G.P. </a:t>
            </a:r>
            <a:endParaRPr lang="en-GB" sz="1600" dirty="0">
              <a:latin typeface="Times New Roman" panose="02020603050405020304" pitchFamily="18" charset="0"/>
              <a:ea typeface="Times New Roman" panose="02020603050405020304" pitchFamily="18" charset="0"/>
            </a:endParaRPr>
          </a:p>
          <a:p>
            <a:pPr>
              <a:spcAft>
                <a:spcPts val="0"/>
              </a:spcAft>
            </a:pPr>
            <a:r>
              <a:rPr lang="en-GB" sz="1600" dirty="0">
                <a:latin typeface="Calibri" panose="020F0502020204030204" pitchFamily="34" charset="0"/>
                <a:ea typeface="Times New Roman" panose="02020603050405020304" pitchFamily="18" charset="0"/>
              </a:rPr>
              <a:t>It would also be recommended to refer the patient to a G.P to get an x-ray to see if anything is blocking the joint. </a:t>
            </a:r>
            <a:endParaRPr lang="en-GB" sz="1600" dirty="0">
              <a:latin typeface="Times New Roman" panose="02020603050405020304" pitchFamily="18" charset="0"/>
              <a:ea typeface="Times New Roman" panose="02020603050405020304" pitchFamily="18" charset="0"/>
            </a:endParaRPr>
          </a:p>
          <a:p>
            <a:pPr>
              <a:spcAft>
                <a:spcPts val="0"/>
              </a:spcAft>
            </a:pPr>
            <a:r>
              <a:rPr lang="en-GB" sz="1600" dirty="0">
                <a:latin typeface="Calibri" panose="020F0502020204030204" pitchFamily="34"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2923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6F42-2B35-894B-8144-D344FD5D7EB5}"/>
              </a:ext>
            </a:extLst>
          </p:cNvPr>
          <p:cNvSpPr>
            <a:spLocks noGrp="1"/>
          </p:cNvSpPr>
          <p:nvPr>
            <p:ph type="title"/>
          </p:nvPr>
        </p:nvSpPr>
        <p:spPr>
          <a:xfrm>
            <a:off x="2291163" y="119588"/>
            <a:ext cx="6825916" cy="132556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Different types of skin cancer </a:t>
            </a:r>
          </a:p>
        </p:txBody>
      </p:sp>
      <p:sp>
        <p:nvSpPr>
          <p:cNvPr id="4" name="Rectangle 3">
            <a:extLst>
              <a:ext uri="{FF2B5EF4-FFF2-40B4-BE49-F238E27FC236}">
                <a16:creationId xmlns:a16="http://schemas.microsoft.com/office/drawing/2014/main" id="{53D3BA97-7181-2644-8BB2-AFFF20196789}"/>
              </a:ext>
            </a:extLst>
          </p:cNvPr>
          <p:cNvSpPr/>
          <p:nvPr/>
        </p:nvSpPr>
        <p:spPr>
          <a:xfrm>
            <a:off x="3910264" y="867698"/>
            <a:ext cx="5775158" cy="369332"/>
          </a:xfrm>
          <a:prstGeom prst="rect">
            <a:avLst/>
          </a:prstGeom>
        </p:spPr>
        <p:txBody>
          <a:bodyPr wrap="square">
            <a:spAutoFit/>
          </a:bodyPr>
          <a:lstStyle/>
          <a:p>
            <a:r>
              <a:rPr lang="en-US" dirty="0">
                <a:hlinkClick r:id="rId3"/>
              </a:rPr>
              <a:t>https://</a:t>
            </a:r>
            <a:r>
              <a:rPr lang="en-US" dirty="0" err="1">
                <a:hlinkClick r:id="rId3"/>
              </a:rPr>
              <a:t>www.nhs.uk</a:t>
            </a:r>
            <a:r>
              <a:rPr lang="en-US" dirty="0">
                <a:hlinkClick r:id="rId3"/>
              </a:rPr>
              <a:t>/conditions/melanoma-skin-cancer/</a:t>
            </a:r>
            <a:endParaRPr lang="en-US" dirty="0"/>
          </a:p>
        </p:txBody>
      </p:sp>
      <p:sp>
        <p:nvSpPr>
          <p:cNvPr id="5" name="TextBox 4">
            <a:extLst>
              <a:ext uri="{FF2B5EF4-FFF2-40B4-BE49-F238E27FC236}">
                <a16:creationId xmlns:a16="http://schemas.microsoft.com/office/drawing/2014/main" id="{2ED02378-F87F-7142-8B9F-668BD2D4591D}"/>
              </a:ext>
            </a:extLst>
          </p:cNvPr>
          <p:cNvSpPr txBox="1"/>
          <p:nvPr/>
        </p:nvSpPr>
        <p:spPr>
          <a:xfrm>
            <a:off x="2019301" y="855666"/>
            <a:ext cx="2177715" cy="369332"/>
          </a:xfrm>
          <a:prstGeom prst="rect">
            <a:avLst/>
          </a:prstGeom>
          <a:noFill/>
        </p:spPr>
        <p:txBody>
          <a:bodyPr wrap="square" rtlCol="0">
            <a:spAutoFit/>
          </a:bodyPr>
          <a:lstStyle/>
          <a:p>
            <a:r>
              <a:rPr lang="en-US" dirty="0"/>
              <a:t>Information from-</a:t>
            </a:r>
          </a:p>
        </p:txBody>
      </p:sp>
      <p:pic>
        <p:nvPicPr>
          <p:cNvPr id="8" name="Picture 7">
            <a:extLst>
              <a:ext uri="{FF2B5EF4-FFF2-40B4-BE49-F238E27FC236}">
                <a16:creationId xmlns:a16="http://schemas.microsoft.com/office/drawing/2014/main" id="{40ADFDA6-9506-6C48-A120-B12D470290AD}"/>
              </a:ext>
            </a:extLst>
          </p:cNvPr>
          <p:cNvPicPr>
            <a:picLocks noChangeAspect="1"/>
          </p:cNvPicPr>
          <p:nvPr/>
        </p:nvPicPr>
        <p:blipFill>
          <a:blip r:embed="rId4"/>
          <a:stretch>
            <a:fillRect/>
          </a:stretch>
        </p:blipFill>
        <p:spPr>
          <a:xfrm>
            <a:off x="693030" y="1537896"/>
            <a:ext cx="1869697" cy="1245787"/>
          </a:xfrm>
          <a:prstGeom prst="rect">
            <a:avLst/>
          </a:prstGeom>
        </p:spPr>
      </p:pic>
      <p:sp>
        <p:nvSpPr>
          <p:cNvPr id="9" name="TextBox 8">
            <a:extLst>
              <a:ext uri="{FF2B5EF4-FFF2-40B4-BE49-F238E27FC236}">
                <a16:creationId xmlns:a16="http://schemas.microsoft.com/office/drawing/2014/main" id="{9C4D72A5-3293-8A4B-A835-C3F9EC30CE41}"/>
              </a:ext>
            </a:extLst>
          </p:cNvPr>
          <p:cNvSpPr txBox="1"/>
          <p:nvPr/>
        </p:nvSpPr>
        <p:spPr>
          <a:xfrm>
            <a:off x="188743" y="1340250"/>
            <a:ext cx="4491791" cy="369332"/>
          </a:xfrm>
          <a:prstGeom prst="rect">
            <a:avLst/>
          </a:prstGeom>
          <a:noFill/>
        </p:spPr>
        <p:txBody>
          <a:bodyPr wrap="square" rtlCol="0">
            <a:spAutoFit/>
          </a:bodyPr>
          <a:lstStyle/>
          <a:p>
            <a:r>
              <a:rPr lang="en-US" dirty="0">
                <a:highlight>
                  <a:srgbClr val="00FF00"/>
                </a:highlight>
              </a:rPr>
              <a:t>Superficial Spreading melanoma</a:t>
            </a:r>
          </a:p>
        </p:txBody>
      </p:sp>
      <p:pic>
        <p:nvPicPr>
          <p:cNvPr id="10" name="Picture 9">
            <a:extLst>
              <a:ext uri="{FF2B5EF4-FFF2-40B4-BE49-F238E27FC236}">
                <a16:creationId xmlns:a16="http://schemas.microsoft.com/office/drawing/2014/main" id="{B3BB7C26-617C-904C-971C-9DA542E88F05}"/>
              </a:ext>
            </a:extLst>
          </p:cNvPr>
          <p:cNvPicPr>
            <a:picLocks noChangeAspect="1"/>
          </p:cNvPicPr>
          <p:nvPr/>
        </p:nvPicPr>
        <p:blipFill>
          <a:blip r:embed="rId5"/>
          <a:stretch>
            <a:fillRect/>
          </a:stretch>
        </p:blipFill>
        <p:spPr>
          <a:xfrm>
            <a:off x="693030" y="3480988"/>
            <a:ext cx="1869697" cy="1709582"/>
          </a:xfrm>
          <a:prstGeom prst="rect">
            <a:avLst/>
          </a:prstGeom>
        </p:spPr>
      </p:pic>
      <p:sp>
        <p:nvSpPr>
          <p:cNvPr id="11" name="TextBox 10">
            <a:extLst>
              <a:ext uri="{FF2B5EF4-FFF2-40B4-BE49-F238E27FC236}">
                <a16:creationId xmlns:a16="http://schemas.microsoft.com/office/drawing/2014/main" id="{6C2F1082-42EB-1E42-A35B-8249045FE46A}"/>
              </a:ext>
            </a:extLst>
          </p:cNvPr>
          <p:cNvSpPr txBox="1"/>
          <p:nvPr/>
        </p:nvSpPr>
        <p:spPr>
          <a:xfrm>
            <a:off x="609713" y="3429000"/>
            <a:ext cx="3392677" cy="369332"/>
          </a:xfrm>
          <a:prstGeom prst="rect">
            <a:avLst/>
          </a:prstGeom>
          <a:noFill/>
        </p:spPr>
        <p:txBody>
          <a:bodyPr wrap="square" rtlCol="0">
            <a:spAutoFit/>
          </a:bodyPr>
          <a:lstStyle/>
          <a:p>
            <a:r>
              <a:rPr lang="en-US" dirty="0">
                <a:highlight>
                  <a:srgbClr val="00FF00"/>
                </a:highlight>
              </a:rPr>
              <a:t>Nodular melanoma</a:t>
            </a:r>
          </a:p>
        </p:txBody>
      </p:sp>
      <p:pic>
        <p:nvPicPr>
          <p:cNvPr id="12" name="Picture 11">
            <a:extLst>
              <a:ext uri="{FF2B5EF4-FFF2-40B4-BE49-F238E27FC236}">
                <a16:creationId xmlns:a16="http://schemas.microsoft.com/office/drawing/2014/main" id="{A5E45198-F979-2E44-9D23-562BB5A7ED7D}"/>
              </a:ext>
            </a:extLst>
          </p:cNvPr>
          <p:cNvPicPr>
            <a:picLocks noChangeAspect="1"/>
          </p:cNvPicPr>
          <p:nvPr/>
        </p:nvPicPr>
        <p:blipFill>
          <a:blip r:embed="rId6"/>
          <a:stretch>
            <a:fillRect/>
          </a:stretch>
        </p:blipFill>
        <p:spPr>
          <a:xfrm>
            <a:off x="9685422" y="2855365"/>
            <a:ext cx="2110329" cy="1406121"/>
          </a:xfrm>
          <a:prstGeom prst="rect">
            <a:avLst/>
          </a:prstGeom>
        </p:spPr>
      </p:pic>
      <p:sp>
        <p:nvSpPr>
          <p:cNvPr id="13" name="TextBox 12">
            <a:extLst>
              <a:ext uri="{FF2B5EF4-FFF2-40B4-BE49-F238E27FC236}">
                <a16:creationId xmlns:a16="http://schemas.microsoft.com/office/drawing/2014/main" id="{D5CC0882-772B-0949-B51B-913B51ED11D5}"/>
              </a:ext>
            </a:extLst>
          </p:cNvPr>
          <p:cNvSpPr txBox="1"/>
          <p:nvPr/>
        </p:nvSpPr>
        <p:spPr>
          <a:xfrm>
            <a:off x="9294105" y="2532199"/>
            <a:ext cx="5029200" cy="646331"/>
          </a:xfrm>
          <a:prstGeom prst="rect">
            <a:avLst/>
          </a:prstGeom>
          <a:noFill/>
        </p:spPr>
        <p:txBody>
          <a:bodyPr wrap="square" rtlCol="0">
            <a:spAutoFit/>
          </a:bodyPr>
          <a:lstStyle/>
          <a:p>
            <a:r>
              <a:rPr lang="en-GB" b="1" dirty="0">
                <a:highlight>
                  <a:srgbClr val="00FF00"/>
                </a:highlight>
              </a:rPr>
              <a:t>Lentigo </a:t>
            </a:r>
            <a:r>
              <a:rPr lang="en-GB" b="1" dirty="0" err="1">
                <a:highlight>
                  <a:srgbClr val="00FF00"/>
                </a:highlight>
              </a:rPr>
              <a:t>maligna</a:t>
            </a:r>
            <a:r>
              <a:rPr lang="en-GB" b="1" dirty="0">
                <a:highlight>
                  <a:srgbClr val="00FF00"/>
                </a:highlight>
              </a:rPr>
              <a:t> melanoma</a:t>
            </a:r>
          </a:p>
          <a:p>
            <a:endParaRPr lang="en-US" dirty="0"/>
          </a:p>
        </p:txBody>
      </p:sp>
      <p:pic>
        <p:nvPicPr>
          <p:cNvPr id="14" name="Picture 13">
            <a:extLst>
              <a:ext uri="{FF2B5EF4-FFF2-40B4-BE49-F238E27FC236}">
                <a16:creationId xmlns:a16="http://schemas.microsoft.com/office/drawing/2014/main" id="{15A61507-38D6-A54C-8545-D5F768745DF5}"/>
              </a:ext>
            </a:extLst>
          </p:cNvPr>
          <p:cNvPicPr>
            <a:picLocks noChangeAspect="1"/>
          </p:cNvPicPr>
          <p:nvPr/>
        </p:nvPicPr>
        <p:blipFill>
          <a:blip r:embed="rId7"/>
          <a:stretch>
            <a:fillRect/>
          </a:stretch>
        </p:blipFill>
        <p:spPr>
          <a:xfrm>
            <a:off x="7304375" y="5275385"/>
            <a:ext cx="2197975" cy="1463027"/>
          </a:xfrm>
          <a:prstGeom prst="rect">
            <a:avLst/>
          </a:prstGeom>
        </p:spPr>
      </p:pic>
      <p:sp>
        <p:nvSpPr>
          <p:cNvPr id="15" name="Rectangle 14">
            <a:extLst>
              <a:ext uri="{FF2B5EF4-FFF2-40B4-BE49-F238E27FC236}">
                <a16:creationId xmlns:a16="http://schemas.microsoft.com/office/drawing/2014/main" id="{A21A70AC-685D-BF49-9814-9332E622183E}"/>
              </a:ext>
            </a:extLst>
          </p:cNvPr>
          <p:cNvSpPr/>
          <p:nvPr/>
        </p:nvSpPr>
        <p:spPr>
          <a:xfrm>
            <a:off x="6978516" y="4963753"/>
            <a:ext cx="2849691" cy="369332"/>
          </a:xfrm>
          <a:prstGeom prst="rect">
            <a:avLst/>
          </a:prstGeom>
        </p:spPr>
        <p:txBody>
          <a:bodyPr wrap="none">
            <a:spAutoFit/>
          </a:bodyPr>
          <a:lstStyle/>
          <a:p>
            <a:r>
              <a:rPr lang="en-GB" b="1" dirty="0">
                <a:solidFill>
                  <a:srgbClr val="212B32"/>
                </a:solidFill>
                <a:highlight>
                  <a:srgbClr val="00FF00"/>
                </a:highlight>
                <a:latin typeface="Frutiger W01"/>
              </a:rPr>
              <a:t>Acral lentiginous melanoma</a:t>
            </a:r>
            <a:endParaRPr lang="en-GB" b="1" i="0" u="none" strike="noStrike" dirty="0">
              <a:solidFill>
                <a:srgbClr val="212B32"/>
              </a:solidFill>
              <a:effectLst/>
              <a:highlight>
                <a:srgbClr val="00FF00"/>
              </a:highlight>
              <a:latin typeface="Frutiger W01"/>
            </a:endParaRPr>
          </a:p>
        </p:txBody>
      </p:sp>
      <p:pic>
        <p:nvPicPr>
          <p:cNvPr id="16" name="Picture 15">
            <a:extLst>
              <a:ext uri="{FF2B5EF4-FFF2-40B4-BE49-F238E27FC236}">
                <a16:creationId xmlns:a16="http://schemas.microsoft.com/office/drawing/2014/main" id="{06922B53-5F0F-FA43-99AA-98347FB3C8B9}"/>
              </a:ext>
            </a:extLst>
          </p:cNvPr>
          <p:cNvPicPr>
            <a:picLocks noChangeAspect="1"/>
          </p:cNvPicPr>
          <p:nvPr/>
        </p:nvPicPr>
        <p:blipFill>
          <a:blip r:embed="rId8"/>
          <a:stretch>
            <a:fillRect/>
          </a:stretch>
        </p:blipFill>
        <p:spPr>
          <a:xfrm>
            <a:off x="3028115" y="5314027"/>
            <a:ext cx="2197975" cy="1464520"/>
          </a:xfrm>
          <a:prstGeom prst="rect">
            <a:avLst/>
          </a:prstGeom>
        </p:spPr>
      </p:pic>
      <p:sp>
        <p:nvSpPr>
          <p:cNvPr id="17" name="Rectangle 16">
            <a:extLst>
              <a:ext uri="{FF2B5EF4-FFF2-40B4-BE49-F238E27FC236}">
                <a16:creationId xmlns:a16="http://schemas.microsoft.com/office/drawing/2014/main" id="{52856139-D86B-9A4E-9628-DFF2BD2152A0}"/>
              </a:ext>
            </a:extLst>
          </p:cNvPr>
          <p:cNvSpPr/>
          <p:nvPr/>
        </p:nvSpPr>
        <p:spPr>
          <a:xfrm>
            <a:off x="2951940" y="4980566"/>
            <a:ext cx="2350323" cy="369332"/>
          </a:xfrm>
          <a:prstGeom prst="rect">
            <a:avLst/>
          </a:prstGeom>
        </p:spPr>
        <p:txBody>
          <a:bodyPr wrap="none">
            <a:spAutoFit/>
          </a:bodyPr>
          <a:lstStyle/>
          <a:p>
            <a:r>
              <a:rPr lang="en-GB" b="1" dirty="0">
                <a:solidFill>
                  <a:srgbClr val="212B32"/>
                </a:solidFill>
                <a:highlight>
                  <a:srgbClr val="00FF00"/>
                </a:highlight>
                <a:latin typeface="Frutiger W01"/>
              </a:rPr>
              <a:t>Amelanotic melanoma</a:t>
            </a:r>
            <a:endParaRPr lang="en-GB" b="1" i="0" u="none" strike="noStrike" dirty="0">
              <a:solidFill>
                <a:srgbClr val="212B32"/>
              </a:solidFill>
              <a:effectLst/>
              <a:highlight>
                <a:srgbClr val="00FF00"/>
              </a:highlight>
              <a:latin typeface="Frutiger W01"/>
            </a:endParaRPr>
          </a:p>
        </p:txBody>
      </p:sp>
      <p:sp>
        <p:nvSpPr>
          <p:cNvPr id="18" name="Rectangle 17">
            <a:extLst>
              <a:ext uri="{FF2B5EF4-FFF2-40B4-BE49-F238E27FC236}">
                <a16:creationId xmlns:a16="http://schemas.microsoft.com/office/drawing/2014/main" id="{ABF28B42-4670-2648-B0C4-5FE49D7ABCD9}"/>
              </a:ext>
            </a:extLst>
          </p:cNvPr>
          <p:cNvSpPr/>
          <p:nvPr/>
        </p:nvSpPr>
        <p:spPr>
          <a:xfrm>
            <a:off x="3158396" y="1709582"/>
            <a:ext cx="6431168" cy="2862322"/>
          </a:xfrm>
          <a:prstGeom prst="rect">
            <a:avLst/>
          </a:prstGeom>
        </p:spPr>
        <p:txBody>
          <a:bodyPr wrap="square">
            <a:spAutoFit/>
          </a:bodyPr>
          <a:lstStyle/>
          <a:p>
            <a:r>
              <a:rPr lang="en-GB" dirty="0">
                <a:solidFill>
                  <a:srgbClr val="212B32"/>
                </a:solidFill>
                <a:latin typeface="Frutiger W01"/>
              </a:rPr>
              <a:t>Exposure to ultraviolet (UV) light from the sun is thought to cause most melanomas, but there's evidence to suggest that some may result from sunbed exposure. </a:t>
            </a:r>
          </a:p>
          <a:p>
            <a:r>
              <a:rPr lang="en-GB" dirty="0">
                <a:solidFill>
                  <a:srgbClr val="212B32"/>
                </a:solidFill>
                <a:latin typeface="Frutiger W01"/>
              </a:rPr>
              <a:t>.</a:t>
            </a:r>
          </a:p>
          <a:p>
            <a:r>
              <a:rPr lang="en-GB" dirty="0">
                <a:solidFill>
                  <a:srgbClr val="212B32"/>
                </a:solidFill>
                <a:latin typeface="Frutiger W01"/>
              </a:rPr>
              <a:t>Certain things can increase your chances of developing melanoma, such as having:</a:t>
            </a:r>
          </a:p>
          <a:p>
            <a:pPr>
              <a:buFont typeface="Arial" panose="020B0604020202020204" pitchFamily="34" charset="0"/>
              <a:buChar char="•"/>
            </a:pPr>
            <a:r>
              <a:rPr lang="en-GB" dirty="0">
                <a:solidFill>
                  <a:srgbClr val="212B32"/>
                </a:solidFill>
                <a:latin typeface="Frutiger W01"/>
              </a:rPr>
              <a:t>lots of moles or freckles </a:t>
            </a:r>
          </a:p>
          <a:p>
            <a:pPr>
              <a:buFont typeface="Arial" panose="020B0604020202020204" pitchFamily="34" charset="0"/>
              <a:buChar char="•"/>
            </a:pPr>
            <a:r>
              <a:rPr lang="en-GB" dirty="0">
                <a:solidFill>
                  <a:srgbClr val="212B32"/>
                </a:solidFill>
                <a:latin typeface="Frutiger W01"/>
              </a:rPr>
              <a:t>pale skin that burns easily </a:t>
            </a:r>
          </a:p>
          <a:p>
            <a:pPr>
              <a:buFont typeface="Arial" panose="020B0604020202020204" pitchFamily="34" charset="0"/>
              <a:buChar char="•"/>
            </a:pPr>
            <a:r>
              <a:rPr lang="en-GB" dirty="0">
                <a:solidFill>
                  <a:srgbClr val="212B32"/>
                </a:solidFill>
                <a:latin typeface="Frutiger W01"/>
              </a:rPr>
              <a:t>red or blonde hair </a:t>
            </a:r>
          </a:p>
          <a:p>
            <a:pPr>
              <a:buFont typeface="Arial" panose="020B0604020202020204" pitchFamily="34" charset="0"/>
              <a:buChar char="•"/>
            </a:pPr>
            <a:r>
              <a:rPr lang="en-GB" dirty="0">
                <a:solidFill>
                  <a:srgbClr val="212B32"/>
                </a:solidFill>
                <a:latin typeface="Frutiger W01"/>
              </a:rPr>
              <a:t>a close family member who's had melanoma</a:t>
            </a:r>
            <a:endParaRPr lang="en-GB" b="0" i="0" u="none" strike="noStrike" dirty="0">
              <a:solidFill>
                <a:srgbClr val="212B32"/>
              </a:solidFill>
              <a:effectLst/>
              <a:latin typeface="Frutiger W01"/>
            </a:endParaRPr>
          </a:p>
        </p:txBody>
      </p:sp>
    </p:spTree>
    <p:extLst>
      <p:ext uri="{BB962C8B-B14F-4D97-AF65-F5344CB8AC3E}">
        <p14:creationId xmlns:p14="http://schemas.microsoft.com/office/powerpoint/2010/main" val="998365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DA5FBF-2E0C-8448-89CD-4DA1322D4762}"/>
              </a:ext>
            </a:extLst>
          </p:cNvPr>
          <p:cNvSpPr>
            <a:spLocks noGrp="1"/>
          </p:cNvSpPr>
          <p:nvPr>
            <p:ph idx="1"/>
          </p:nvPr>
        </p:nvSpPr>
        <p:spPr>
          <a:xfrm>
            <a:off x="338137" y="1068387"/>
            <a:ext cx="3348038" cy="2832100"/>
          </a:xfrm>
        </p:spPr>
        <p:txBody>
          <a:bodyPr>
            <a:normAutofit lnSpcReduction="10000"/>
          </a:bodyPr>
          <a:lstStyle/>
          <a:p>
            <a:r>
              <a:rPr lang="en-GB" sz="1600" dirty="0"/>
              <a:t>Skin cancer, especially the type that has spread, can cause arthritis-like discomfort in the body. "Some skin cancers can involve nerves under the skin and can present as discomfort or pain," says </a:t>
            </a:r>
            <a:r>
              <a:rPr lang="en-GB" sz="1600" dirty="0" err="1"/>
              <a:t>Papantoniou</a:t>
            </a:r>
            <a:r>
              <a:rPr lang="en-GB" sz="1600" dirty="0"/>
              <a:t>.</a:t>
            </a:r>
            <a:r>
              <a:rPr lang="en-GB" sz="1600" dirty="0">
                <a:hlinkClick r:id="rId2"/>
              </a:rPr>
              <a:t> https://</a:t>
            </a:r>
            <a:r>
              <a:rPr lang="en-GB" sz="1600" dirty="0" err="1">
                <a:hlinkClick r:id="rId2"/>
              </a:rPr>
              <a:t>www.bustle.com</a:t>
            </a:r>
            <a:r>
              <a:rPr lang="en-GB" sz="1600" dirty="0">
                <a:hlinkClick r:id="rId2"/>
              </a:rPr>
              <a:t>/p/7-skin-cancer-symptoms-you-cant-see-that-you-should-know-about-2301296</a:t>
            </a:r>
            <a:endParaRPr lang="en-US" sz="1600" dirty="0"/>
          </a:p>
        </p:txBody>
      </p:sp>
      <p:sp>
        <p:nvSpPr>
          <p:cNvPr id="4" name="Rectangle 3">
            <a:extLst>
              <a:ext uri="{FF2B5EF4-FFF2-40B4-BE49-F238E27FC236}">
                <a16:creationId xmlns:a16="http://schemas.microsoft.com/office/drawing/2014/main" id="{8CDFA160-83F8-0542-B1B1-B4D768A85B51}"/>
              </a:ext>
            </a:extLst>
          </p:cNvPr>
          <p:cNvSpPr/>
          <p:nvPr/>
        </p:nvSpPr>
        <p:spPr>
          <a:xfrm>
            <a:off x="661211" y="0"/>
            <a:ext cx="10869578"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Contraindications and red flags  due to skin cancer</a:t>
            </a:r>
          </a:p>
        </p:txBody>
      </p:sp>
      <p:sp>
        <p:nvSpPr>
          <p:cNvPr id="7" name="Rectangle 6">
            <a:extLst>
              <a:ext uri="{FF2B5EF4-FFF2-40B4-BE49-F238E27FC236}">
                <a16:creationId xmlns:a16="http://schemas.microsoft.com/office/drawing/2014/main" id="{F2FBF9BC-E51B-8340-B479-44E126EEB1CB}"/>
              </a:ext>
            </a:extLst>
          </p:cNvPr>
          <p:cNvSpPr/>
          <p:nvPr/>
        </p:nvSpPr>
        <p:spPr>
          <a:xfrm>
            <a:off x="461963" y="4153197"/>
            <a:ext cx="6096000" cy="923330"/>
          </a:xfrm>
          <a:prstGeom prst="rect">
            <a:avLst/>
          </a:prstGeom>
        </p:spPr>
        <p:txBody>
          <a:bodyPr>
            <a:spAutoFit/>
          </a:bodyPr>
          <a:lstStyle/>
          <a:p>
            <a:pPr algn="ctr"/>
            <a:r>
              <a:rPr lang="en-US" b="1" u="sng" dirty="0"/>
              <a:t>Skin cancer Carcinoma </a:t>
            </a:r>
          </a:p>
          <a:p>
            <a:pPr algn="ctr"/>
            <a:r>
              <a:rPr lang="en-US" dirty="0"/>
              <a:t>No massage due to the risk of an unwanted cellular response also other treatments </a:t>
            </a:r>
            <a:r>
              <a:rPr lang="en-US" dirty="0" err="1"/>
              <a:t>e.g</a:t>
            </a:r>
            <a:r>
              <a:rPr lang="en-US" dirty="0"/>
              <a:t> exercise </a:t>
            </a:r>
          </a:p>
        </p:txBody>
      </p:sp>
      <p:sp>
        <p:nvSpPr>
          <p:cNvPr id="8" name="TextBox 7">
            <a:extLst>
              <a:ext uri="{FF2B5EF4-FFF2-40B4-BE49-F238E27FC236}">
                <a16:creationId xmlns:a16="http://schemas.microsoft.com/office/drawing/2014/main" id="{1C225E5E-C16B-F141-876E-88E8BF2EE599}"/>
              </a:ext>
            </a:extLst>
          </p:cNvPr>
          <p:cNvSpPr txBox="1"/>
          <p:nvPr/>
        </p:nvSpPr>
        <p:spPr>
          <a:xfrm>
            <a:off x="6114409" y="1674674"/>
            <a:ext cx="5191593" cy="2308324"/>
          </a:xfrm>
          <a:prstGeom prst="rect">
            <a:avLst/>
          </a:prstGeom>
          <a:noFill/>
        </p:spPr>
        <p:txBody>
          <a:bodyPr wrap="square" rtlCol="0">
            <a:spAutoFit/>
          </a:bodyPr>
          <a:lstStyle/>
          <a:p>
            <a:pPr algn="ctr"/>
            <a:r>
              <a:rPr lang="en-US" sz="2400" dirty="0"/>
              <a:t>Red flags:</a:t>
            </a:r>
          </a:p>
          <a:p>
            <a:pPr marL="285750" indent="-285750" algn="ctr">
              <a:buFont typeface="Arial" panose="020B0604020202020204" pitchFamily="34" charset="0"/>
              <a:buChar char="•"/>
            </a:pPr>
            <a:r>
              <a:rPr lang="en-US" sz="2400" dirty="0"/>
              <a:t>Unexplained weight loss </a:t>
            </a:r>
          </a:p>
          <a:p>
            <a:pPr marL="285750" indent="-285750" algn="ctr">
              <a:buFont typeface="Arial" panose="020B0604020202020204" pitchFamily="34" charset="0"/>
              <a:buChar char="•"/>
            </a:pPr>
            <a:r>
              <a:rPr lang="en-US" sz="2400" dirty="0"/>
              <a:t>Feeling unwell</a:t>
            </a:r>
          </a:p>
          <a:p>
            <a:pPr marL="285750" indent="-285750" algn="ctr">
              <a:buFont typeface="Arial" panose="020B0604020202020204" pitchFamily="34" charset="0"/>
              <a:buChar char="•"/>
            </a:pPr>
            <a:r>
              <a:rPr lang="en-US" sz="2400" dirty="0"/>
              <a:t>Fatigued</a:t>
            </a:r>
          </a:p>
          <a:p>
            <a:pPr algn="ctr"/>
            <a:r>
              <a:rPr lang="en-US" sz="2400" dirty="0"/>
              <a:t>If any of the above refer to GP</a:t>
            </a:r>
          </a:p>
          <a:p>
            <a:pPr algn="ctr"/>
            <a:r>
              <a:rPr lang="en-US" sz="2400" dirty="0"/>
              <a:t>(NICE GUIDELINES )</a:t>
            </a:r>
          </a:p>
        </p:txBody>
      </p:sp>
      <p:sp>
        <p:nvSpPr>
          <p:cNvPr id="9" name="Rectangle 8">
            <a:extLst>
              <a:ext uri="{FF2B5EF4-FFF2-40B4-BE49-F238E27FC236}">
                <a16:creationId xmlns:a16="http://schemas.microsoft.com/office/drawing/2014/main" id="{24082A9D-2435-6643-812E-A93F7E9A4222}"/>
              </a:ext>
            </a:extLst>
          </p:cNvPr>
          <p:cNvSpPr/>
          <p:nvPr/>
        </p:nvSpPr>
        <p:spPr>
          <a:xfrm>
            <a:off x="5986072" y="4830182"/>
            <a:ext cx="6096000" cy="1477328"/>
          </a:xfrm>
          <a:prstGeom prst="rect">
            <a:avLst/>
          </a:prstGeom>
        </p:spPr>
        <p:txBody>
          <a:bodyPr>
            <a:spAutoFit/>
          </a:bodyPr>
          <a:lstStyle/>
          <a:p>
            <a:pPr algn="ctr"/>
            <a:r>
              <a:rPr lang="en-US" b="1" u="sng" dirty="0"/>
              <a:t>Treatment:</a:t>
            </a:r>
          </a:p>
          <a:p>
            <a:pPr algn="ctr"/>
            <a:r>
              <a:rPr lang="en-US" dirty="0"/>
              <a:t>Removal- surgery, cryotherapy, photo dynamic therapy </a:t>
            </a:r>
          </a:p>
          <a:p>
            <a:pPr algn="ctr"/>
            <a:r>
              <a:rPr lang="en-US" dirty="0"/>
              <a:t>-</a:t>
            </a:r>
            <a:r>
              <a:rPr lang="en-US" dirty="0" err="1"/>
              <a:t>radation</a:t>
            </a:r>
            <a:r>
              <a:rPr lang="en-US" dirty="0"/>
              <a:t> </a:t>
            </a:r>
          </a:p>
          <a:p>
            <a:pPr algn="ctr"/>
            <a:r>
              <a:rPr lang="en-US" dirty="0"/>
              <a:t>-</a:t>
            </a:r>
            <a:r>
              <a:rPr lang="en-US" dirty="0" err="1"/>
              <a:t>chemotharapy</a:t>
            </a:r>
            <a:endParaRPr lang="en-US" dirty="0"/>
          </a:p>
          <a:p>
            <a:pPr algn="ctr"/>
            <a:r>
              <a:rPr lang="en-US" dirty="0"/>
              <a:t>-immunotherapy </a:t>
            </a:r>
          </a:p>
        </p:txBody>
      </p:sp>
    </p:spTree>
    <p:extLst>
      <p:ext uri="{BB962C8B-B14F-4D97-AF65-F5344CB8AC3E}">
        <p14:creationId xmlns:p14="http://schemas.microsoft.com/office/powerpoint/2010/main" val="193188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3913621-86C0-F643-96FE-EE574A646858}"/>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Pathology of skin cancer </a:t>
            </a:r>
          </a:p>
        </p:txBody>
      </p:sp>
      <p:sp>
        <p:nvSpPr>
          <p:cNvPr id="3" name="Content Placeholder 2">
            <a:extLst>
              <a:ext uri="{FF2B5EF4-FFF2-40B4-BE49-F238E27FC236}">
                <a16:creationId xmlns:a16="http://schemas.microsoft.com/office/drawing/2014/main" id="{C2AD64B3-BE06-AA4D-9A5C-B77A8A918DF6}"/>
              </a:ext>
            </a:extLst>
          </p:cNvPr>
          <p:cNvSpPr>
            <a:spLocks noGrp="1"/>
          </p:cNvSpPr>
          <p:nvPr>
            <p:ph idx="1"/>
          </p:nvPr>
        </p:nvSpPr>
        <p:spPr>
          <a:xfrm>
            <a:off x="673754" y="2160590"/>
            <a:ext cx="3973943" cy="3440110"/>
          </a:xfrm>
        </p:spPr>
        <p:txBody>
          <a:bodyPr>
            <a:normAutofit/>
          </a:bodyPr>
          <a:lstStyle/>
          <a:p>
            <a:pPr>
              <a:lnSpc>
                <a:spcPct val="90000"/>
              </a:lnSpc>
            </a:pPr>
            <a:r>
              <a:rPr lang="en-US" sz="1700">
                <a:solidFill>
                  <a:schemeClr val="bg1"/>
                </a:solidFill>
              </a:rPr>
              <a:t>Melonoma is cancer of the skin </a:t>
            </a:r>
          </a:p>
          <a:p>
            <a:pPr>
              <a:lnSpc>
                <a:spcPct val="90000"/>
              </a:lnSpc>
            </a:pPr>
            <a:r>
              <a:rPr lang="en-US" sz="1700">
                <a:solidFill>
                  <a:schemeClr val="bg1"/>
                </a:solidFill>
              </a:rPr>
              <a:t>Melonoma is the highest rate of cancer</a:t>
            </a:r>
          </a:p>
          <a:p>
            <a:pPr marL="0" indent="0">
              <a:lnSpc>
                <a:spcPct val="90000"/>
              </a:lnSpc>
              <a:buNone/>
            </a:pPr>
            <a:r>
              <a:rPr lang="en-US" sz="1700">
                <a:solidFill>
                  <a:schemeClr val="bg1"/>
                </a:solidFill>
              </a:rPr>
              <a:t>Risk factors:</a:t>
            </a:r>
          </a:p>
          <a:p>
            <a:pPr marL="0" indent="0">
              <a:lnSpc>
                <a:spcPct val="90000"/>
              </a:lnSpc>
              <a:buNone/>
            </a:pPr>
            <a:r>
              <a:rPr lang="en-US" sz="1700">
                <a:solidFill>
                  <a:schemeClr val="bg1"/>
                </a:solidFill>
              </a:rPr>
              <a:t>Family history </a:t>
            </a:r>
          </a:p>
          <a:p>
            <a:pPr marL="0" indent="0">
              <a:lnSpc>
                <a:spcPct val="90000"/>
              </a:lnSpc>
              <a:buNone/>
            </a:pPr>
            <a:r>
              <a:rPr lang="en-US" sz="1700">
                <a:solidFill>
                  <a:schemeClr val="bg1"/>
                </a:solidFill>
              </a:rPr>
              <a:t>Personal history </a:t>
            </a:r>
          </a:p>
          <a:p>
            <a:pPr marL="0" indent="0">
              <a:lnSpc>
                <a:spcPct val="90000"/>
              </a:lnSpc>
              <a:buNone/>
            </a:pPr>
            <a:r>
              <a:rPr lang="en-US" sz="1700">
                <a:solidFill>
                  <a:schemeClr val="bg1"/>
                </a:solidFill>
              </a:rPr>
              <a:t>Immunosupression</a:t>
            </a:r>
          </a:p>
          <a:p>
            <a:pPr marL="0" indent="0">
              <a:lnSpc>
                <a:spcPct val="90000"/>
              </a:lnSpc>
              <a:buNone/>
            </a:pPr>
            <a:r>
              <a:rPr lang="en-US" sz="1700">
                <a:solidFill>
                  <a:schemeClr val="bg1"/>
                </a:solidFill>
              </a:rPr>
              <a:t>Light eyes and hair colour </a:t>
            </a:r>
          </a:p>
          <a:p>
            <a:pPr marL="0" indent="0">
              <a:lnSpc>
                <a:spcPct val="90000"/>
              </a:lnSpc>
              <a:buNone/>
            </a:pPr>
            <a:r>
              <a:rPr lang="en-US" sz="1700">
                <a:solidFill>
                  <a:schemeClr val="bg1"/>
                </a:solidFill>
              </a:rPr>
              <a:t>High freckle density </a:t>
            </a:r>
          </a:p>
          <a:p>
            <a:pPr marL="0" indent="0">
              <a:lnSpc>
                <a:spcPct val="90000"/>
              </a:lnSpc>
              <a:buNone/>
            </a:pPr>
            <a:r>
              <a:rPr lang="en-US" sz="1700">
                <a:solidFill>
                  <a:schemeClr val="bg1"/>
                </a:solidFill>
              </a:rPr>
              <a:t>Tanning bed exposure</a:t>
            </a:r>
          </a:p>
          <a:p>
            <a:pPr marL="0" indent="0">
              <a:lnSpc>
                <a:spcPct val="90000"/>
              </a:lnSpc>
              <a:buNone/>
            </a:pPr>
            <a:endParaRPr lang="en-US" sz="1700">
              <a:solidFill>
                <a:schemeClr val="bg1"/>
              </a:solidFill>
            </a:endParaRPr>
          </a:p>
        </p:txBody>
      </p:sp>
      <p:pic>
        <p:nvPicPr>
          <p:cNvPr id="6" name="Picture 5">
            <a:extLst>
              <a:ext uri="{FF2B5EF4-FFF2-40B4-BE49-F238E27FC236}">
                <a16:creationId xmlns:a16="http://schemas.microsoft.com/office/drawing/2014/main" id="{2FE3E6F0-ACB8-3C46-AFB3-9FFACD7B3BEF}"/>
              </a:ext>
            </a:extLst>
          </p:cNvPr>
          <p:cNvPicPr>
            <a:picLocks noChangeAspect="1"/>
          </p:cNvPicPr>
          <p:nvPr/>
        </p:nvPicPr>
        <p:blipFill>
          <a:blip r:embed="rId3"/>
          <a:stretch>
            <a:fillRect/>
          </a:stretch>
        </p:blipFill>
        <p:spPr>
          <a:xfrm>
            <a:off x="3387296" y="3283017"/>
            <a:ext cx="5143500" cy="3111817"/>
          </a:xfrm>
          <a:prstGeom prst="rect">
            <a:avLst/>
          </a:prstGeom>
        </p:spPr>
      </p:pic>
      <p:sp>
        <p:nvSpPr>
          <p:cNvPr id="20"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extBox 3">
            <a:extLst>
              <a:ext uri="{FF2B5EF4-FFF2-40B4-BE49-F238E27FC236}">
                <a16:creationId xmlns:a16="http://schemas.microsoft.com/office/drawing/2014/main" id="{5A9C4121-4E86-C249-95E1-D46FBA2632B6}"/>
              </a:ext>
            </a:extLst>
          </p:cNvPr>
          <p:cNvSpPr txBox="1"/>
          <p:nvPr/>
        </p:nvSpPr>
        <p:spPr>
          <a:xfrm>
            <a:off x="6152346" y="714440"/>
            <a:ext cx="4030579" cy="2508379"/>
          </a:xfrm>
          <a:prstGeom prst="rect">
            <a:avLst/>
          </a:prstGeom>
          <a:noFill/>
        </p:spPr>
        <p:txBody>
          <a:bodyPr wrap="square" rtlCol="0">
            <a:spAutoFit/>
          </a:bodyPr>
          <a:lstStyle/>
          <a:p>
            <a:pPr algn="ctr">
              <a:spcAft>
                <a:spcPts val="600"/>
              </a:spcAft>
            </a:pPr>
            <a:r>
              <a:rPr lang="en-US" sz="2400" b="1" u="sng" dirty="0"/>
              <a:t>Signs:</a:t>
            </a:r>
          </a:p>
          <a:p>
            <a:pPr algn="ctr">
              <a:spcAft>
                <a:spcPts val="600"/>
              </a:spcAft>
            </a:pPr>
            <a:r>
              <a:rPr lang="en-US" dirty="0"/>
              <a:t>-unusual looking spot </a:t>
            </a:r>
          </a:p>
          <a:p>
            <a:pPr marL="285750" indent="-285750" algn="ctr">
              <a:spcAft>
                <a:spcPts val="600"/>
              </a:spcAft>
              <a:buFontTx/>
              <a:buChar char="-"/>
            </a:pPr>
            <a:r>
              <a:rPr lang="en-US" dirty="0"/>
              <a:t>Rapidly evolves and causes skin elevation </a:t>
            </a:r>
          </a:p>
          <a:p>
            <a:pPr marL="285750" indent="-285750" algn="ctr">
              <a:spcAft>
                <a:spcPts val="600"/>
              </a:spcAft>
              <a:buFontTx/>
              <a:buChar char="-"/>
            </a:pPr>
            <a:r>
              <a:rPr lang="en-US" dirty="0"/>
              <a:t>- Borders irregular </a:t>
            </a:r>
          </a:p>
          <a:p>
            <a:pPr marL="285750" indent="-285750" algn="ctr">
              <a:spcAft>
                <a:spcPts val="600"/>
              </a:spcAft>
              <a:buFontTx/>
              <a:buChar char="-"/>
            </a:pPr>
            <a:r>
              <a:rPr lang="en-US" dirty="0"/>
              <a:t>-asymmetrical shape </a:t>
            </a:r>
          </a:p>
          <a:p>
            <a:pPr>
              <a:spcAft>
                <a:spcPts val="600"/>
              </a:spcAft>
            </a:pPr>
            <a:endParaRPr lang="en-US" dirty="0"/>
          </a:p>
        </p:txBody>
      </p:sp>
      <p:sp>
        <p:nvSpPr>
          <p:cNvPr id="5" name="TextBox 4">
            <a:extLst>
              <a:ext uri="{FF2B5EF4-FFF2-40B4-BE49-F238E27FC236}">
                <a16:creationId xmlns:a16="http://schemas.microsoft.com/office/drawing/2014/main" id="{5BDB123B-D1BE-4B45-85CA-580EF7E56606}"/>
              </a:ext>
            </a:extLst>
          </p:cNvPr>
          <p:cNvSpPr txBox="1"/>
          <p:nvPr/>
        </p:nvSpPr>
        <p:spPr>
          <a:xfrm>
            <a:off x="8387700" y="3154478"/>
            <a:ext cx="3031958" cy="2431435"/>
          </a:xfrm>
          <a:prstGeom prst="rect">
            <a:avLst/>
          </a:prstGeom>
          <a:noFill/>
        </p:spPr>
        <p:txBody>
          <a:bodyPr wrap="square" rtlCol="0">
            <a:spAutoFit/>
          </a:bodyPr>
          <a:lstStyle/>
          <a:p>
            <a:pPr algn="ctr">
              <a:spcAft>
                <a:spcPts val="600"/>
              </a:spcAft>
            </a:pPr>
            <a:r>
              <a:rPr lang="en-US" sz="2400" b="1" u="sng" dirty="0"/>
              <a:t>Treatment:</a:t>
            </a:r>
          </a:p>
          <a:p>
            <a:pPr algn="ctr">
              <a:spcAft>
                <a:spcPts val="600"/>
              </a:spcAft>
            </a:pPr>
            <a:r>
              <a:rPr lang="en-US" dirty="0"/>
              <a:t>Removal- surgery, cryotherapy, photo dynamic therapy </a:t>
            </a:r>
          </a:p>
          <a:p>
            <a:pPr algn="ctr">
              <a:spcAft>
                <a:spcPts val="600"/>
              </a:spcAft>
            </a:pPr>
            <a:r>
              <a:rPr lang="en-US" dirty="0"/>
              <a:t>-</a:t>
            </a:r>
            <a:r>
              <a:rPr lang="en-US" dirty="0" err="1"/>
              <a:t>radation</a:t>
            </a:r>
            <a:r>
              <a:rPr lang="en-US" dirty="0"/>
              <a:t> </a:t>
            </a:r>
          </a:p>
          <a:p>
            <a:pPr algn="ctr">
              <a:spcAft>
                <a:spcPts val="600"/>
              </a:spcAft>
            </a:pPr>
            <a:r>
              <a:rPr lang="en-US" dirty="0"/>
              <a:t>-</a:t>
            </a:r>
            <a:r>
              <a:rPr lang="en-US" dirty="0" err="1"/>
              <a:t>chemotharapy</a:t>
            </a:r>
            <a:endParaRPr lang="en-US" dirty="0"/>
          </a:p>
          <a:p>
            <a:pPr algn="ctr">
              <a:spcAft>
                <a:spcPts val="600"/>
              </a:spcAft>
            </a:pPr>
            <a:r>
              <a:rPr lang="en-US" dirty="0"/>
              <a:t>-immunotherapy </a:t>
            </a:r>
          </a:p>
        </p:txBody>
      </p:sp>
    </p:spTree>
    <p:extLst>
      <p:ext uri="{BB962C8B-B14F-4D97-AF65-F5344CB8AC3E}">
        <p14:creationId xmlns:p14="http://schemas.microsoft.com/office/powerpoint/2010/main" val="3025254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CBEE027-005D-9B43-8B1C-818AA7A33F9A}"/>
              </a:ext>
            </a:extLst>
          </p:cNvPr>
          <p:cNvSpPr/>
          <p:nvPr/>
        </p:nvSpPr>
        <p:spPr>
          <a:xfrm>
            <a:off x="6235829" y="2568434"/>
            <a:ext cx="2939027" cy="410968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79112F-0C1C-3E48-B29D-83E094EB1EA5}"/>
              </a:ext>
            </a:extLst>
          </p:cNvPr>
          <p:cNvSpPr>
            <a:spLocks noGrp="1"/>
          </p:cNvSpPr>
          <p:nvPr>
            <p:ph type="title"/>
          </p:nvPr>
        </p:nvSpPr>
        <p:spPr>
          <a:xfrm>
            <a:off x="3917056" y="119922"/>
            <a:ext cx="10515600" cy="1325563"/>
          </a:xfrm>
        </p:spPr>
        <p:txBody>
          <a:bodyPr/>
          <a:lstStyle/>
          <a:p>
            <a:r>
              <a:rPr lang="en-US" b="1" dirty="0">
                <a:ln w="22225">
                  <a:solidFill>
                    <a:schemeClr val="accent2"/>
                  </a:solidFill>
                  <a:prstDash val="solid"/>
                </a:ln>
                <a:solidFill>
                  <a:schemeClr val="accent2">
                    <a:lumMod val="40000"/>
                    <a:lumOff val="60000"/>
                  </a:schemeClr>
                </a:solidFill>
              </a:rPr>
              <a:t>TRIATHLETES</a:t>
            </a:r>
          </a:p>
        </p:txBody>
      </p:sp>
      <p:sp>
        <p:nvSpPr>
          <p:cNvPr id="3" name="Content Placeholder 2">
            <a:extLst>
              <a:ext uri="{FF2B5EF4-FFF2-40B4-BE49-F238E27FC236}">
                <a16:creationId xmlns:a16="http://schemas.microsoft.com/office/drawing/2014/main" id="{427933B7-95B3-2642-A83D-F9FD07EBE083}"/>
              </a:ext>
            </a:extLst>
          </p:cNvPr>
          <p:cNvSpPr>
            <a:spLocks noGrp="1"/>
          </p:cNvSpPr>
          <p:nvPr>
            <p:ph idx="1"/>
          </p:nvPr>
        </p:nvSpPr>
        <p:spPr>
          <a:xfrm>
            <a:off x="6313170" y="2568434"/>
            <a:ext cx="2861686" cy="3712302"/>
          </a:xfrm>
        </p:spPr>
        <p:txBody>
          <a:bodyPr>
            <a:normAutofit lnSpcReduction="10000"/>
          </a:bodyPr>
          <a:lstStyle/>
          <a:p>
            <a:r>
              <a:rPr lang="en-US" sz="1800" dirty="0"/>
              <a:t>It has been argued that triathlon as a multi sport event, causes less overuse injuries than single sports because of the more even distribution of loads over the body's musculoskeletal structures, despite this they still suffer from a high degree of overuse injuries. (</a:t>
            </a:r>
            <a:r>
              <a:rPr lang="en-GB" sz="1800" dirty="0">
                <a:solidFill>
                  <a:srgbClr val="222222"/>
                </a:solidFill>
                <a:latin typeface="Arial" panose="020B0604020202020204" pitchFamily="34" charset="0"/>
              </a:rPr>
              <a:t>Manninen&amp; Kallinen,1996). </a:t>
            </a:r>
            <a:endParaRPr lang="en-US" sz="1800" dirty="0"/>
          </a:p>
        </p:txBody>
      </p:sp>
      <p:pic>
        <p:nvPicPr>
          <p:cNvPr id="6" name="Picture 5">
            <a:extLst>
              <a:ext uri="{FF2B5EF4-FFF2-40B4-BE49-F238E27FC236}">
                <a16:creationId xmlns:a16="http://schemas.microsoft.com/office/drawing/2014/main" id="{56557997-B354-5B48-8164-5D0D3A8E0FFC}"/>
              </a:ext>
            </a:extLst>
          </p:cNvPr>
          <p:cNvPicPr>
            <a:picLocks noChangeAspect="1"/>
          </p:cNvPicPr>
          <p:nvPr/>
        </p:nvPicPr>
        <p:blipFill>
          <a:blip r:embed="rId3"/>
          <a:stretch>
            <a:fillRect/>
          </a:stretch>
        </p:blipFill>
        <p:spPr>
          <a:xfrm>
            <a:off x="485729" y="812529"/>
            <a:ext cx="2939026" cy="1663868"/>
          </a:xfrm>
          <a:prstGeom prst="rect">
            <a:avLst/>
          </a:prstGeom>
        </p:spPr>
      </p:pic>
      <p:pic>
        <p:nvPicPr>
          <p:cNvPr id="7" name="Picture 6">
            <a:extLst>
              <a:ext uri="{FF2B5EF4-FFF2-40B4-BE49-F238E27FC236}">
                <a16:creationId xmlns:a16="http://schemas.microsoft.com/office/drawing/2014/main" id="{DE783BE3-BA9D-5842-B072-DACF04604B1F}"/>
              </a:ext>
            </a:extLst>
          </p:cNvPr>
          <p:cNvPicPr>
            <a:picLocks noChangeAspect="1"/>
          </p:cNvPicPr>
          <p:nvPr/>
        </p:nvPicPr>
        <p:blipFill>
          <a:blip r:embed="rId4"/>
          <a:stretch>
            <a:fillRect/>
          </a:stretch>
        </p:blipFill>
        <p:spPr>
          <a:xfrm>
            <a:off x="8159746" y="582380"/>
            <a:ext cx="3546525" cy="1986054"/>
          </a:xfrm>
          <a:prstGeom prst="rect">
            <a:avLst/>
          </a:prstGeom>
        </p:spPr>
      </p:pic>
      <p:pic>
        <p:nvPicPr>
          <p:cNvPr id="8" name="Picture 7">
            <a:extLst>
              <a:ext uri="{FF2B5EF4-FFF2-40B4-BE49-F238E27FC236}">
                <a16:creationId xmlns:a16="http://schemas.microsoft.com/office/drawing/2014/main" id="{6422BC3E-9B15-4D49-BE61-AC8BECBBBED9}"/>
              </a:ext>
            </a:extLst>
          </p:cNvPr>
          <p:cNvPicPr>
            <a:picLocks noChangeAspect="1"/>
          </p:cNvPicPr>
          <p:nvPr/>
        </p:nvPicPr>
        <p:blipFill>
          <a:blip r:embed="rId5"/>
          <a:stretch>
            <a:fillRect/>
          </a:stretch>
        </p:blipFill>
        <p:spPr>
          <a:xfrm>
            <a:off x="1955242" y="3748958"/>
            <a:ext cx="2256145" cy="2296513"/>
          </a:xfrm>
          <a:prstGeom prst="rect">
            <a:avLst/>
          </a:prstGeom>
        </p:spPr>
      </p:pic>
    </p:spTree>
    <p:extLst>
      <p:ext uri="{BB962C8B-B14F-4D97-AF65-F5344CB8AC3E}">
        <p14:creationId xmlns:p14="http://schemas.microsoft.com/office/powerpoint/2010/main" val="68420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46DEDF-6C16-4547-B8D5-D5CBF3DE3A38}"/>
              </a:ext>
            </a:extLst>
          </p:cNvPr>
          <p:cNvSpPr/>
          <p:nvPr/>
        </p:nvSpPr>
        <p:spPr>
          <a:xfrm>
            <a:off x="8197516" y="1528788"/>
            <a:ext cx="3144252" cy="4872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E8FA77-4C84-9A4D-840B-E12F52DCE60F}"/>
              </a:ext>
            </a:extLst>
          </p:cNvPr>
          <p:cNvSpPr/>
          <p:nvPr/>
        </p:nvSpPr>
        <p:spPr>
          <a:xfrm>
            <a:off x="336885" y="1569367"/>
            <a:ext cx="3138454" cy="4859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D4104A-E88E-9C49-8D8B-C1721E3ACF50}"/>
              </a:ext>
            </a:extLst>
          </p:cNvPr>
          <p:cNvSpPr/>
          <p:nvPr/>
        </p:nvSpPr>
        <p:spPr>
          <a:xfrm>
            <a:off x="4270676" y="1324691"/>
            <a:ext cx="3304674" cy="5211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991A22-15C5-C640-94F9-97AA232732D6}"/>
              </a:ext>
            </a:extLst>
          </p:cNvPr>
          <p:cNvSpPr>
            <a:spLocks noGrp="1"/>
          </p:cNvSpPr>
          <p:nvPr>
            <p:ph type="title"/>
          </p:nvPr>
        </p:nvSpPr>
        <p:spPr/>
        <p:txBody>
          <a:bodyPr/>
          <a:lstStyle/>
          <a:p>
            <a:r>
              <a:rPr lang="en-US" dirty="0"/>
              <a:t>Differential diagnosis </a:t>
            </a:r>
          </a:p>
        </p:txBody>
      </p:sp>
      <p:sp>
        <p:nvSpPr>
          <p:cNvPr id="5" name="TextBox 4">
            <a:extLst>
              <a:ext uri="{FF2B5EF4-FFF2-40B4-BE49-F238E27FC236}">
                <a16:creationId xmlns:a16="http://schemas.microsoft.com/office/drawing/2014/main" id="{3BBE28B4-E496-4844-ABEA-950085842931}"/>
              </a:ext>
            </a:extLst>
          </p:cNvPr>
          <p:cNvSpPr txBox="1"/>
          <p:nvPr/>
        </p:nvSpPr>
        <p:spPr>
          <a:xfrm>
            <a:off x="677334" y="1569367"/>
            <a:ext cx="3060477" cy="4093428"/>
          </a:xfrm>
          <a:prstGeom prst="rect">
            <a:avLst/>
          </a:prstGeom>
          <a:noFill/>
        </p:spPr>
        <p:txBody>
          <a:bodyPr wrap="square" rtlCol="0">
            <a:spAutoFit/>
          </a:bodyPr>
          <a:lstStyle/>
          <a:p>
            <a:r>
              <a:rPr lang="en-US" sz="2400" u="sng" dirty="0"/>
              <a:t>Most Common</a:t>
            </a:r>
          </a:p>
          <a:p>
            <a:endParaRPr lang="en-US" sz="2400" dirty="0"/>
          </a:p>
          <a:p>
            <a:pPr marL="342900" indent="-342900">
              <a:buFont typeface="Wingdings" pitchFamily="2" charset="2"/>
              <a:buChar char="§"/>
            </a:pPr>
            <a:r>
              <a:rPr lang="en-US" sz="2400" dirty="0"/>
              <a:t>Frozen shoulder</a:t>
            </a:r>
          </a:p>
          <a:p>
            <a:pPr marL="342900" indent="-342900">
              <a:buFont typeface="Wingdings" pitchFamily="2" charset="2"/>
              <a:buChar char="§"/>
            </a:pPr>
            <a:endParaRPr lang="en-US" sz="2400" dirty="0"/>
          </a:p>
          <a:p>
            <a:pPr marL="342900" indent="-342900">
              <a:buFont typeface="Wingdings" pitchFamily="2" charset="2"/>
              <a:buChar char="§"/>
            </a:pPr>
            <a:r>
              <a:rPr lang="en-GB" sz="2400" dirty="0"/>
              <a:t>internal impingement</a:t>
            </a:r>
          </a:p>
          <a:p>
            <a:pPr marL="342900" indent="-342900">
              <a:buFont typeface="Wingdings" pitchFamily="2" charset="2"/>
              <a:buChar char="§"/>
            </a:pPr>
            <a:endParaRPr lang="en-GB" sz="2400" dirty="0"/>
          </a:p>
          <a:p>
            <a:pPr marL="342900" indent="-342900">
              <a:buFont typeface="Wingdings" pitchFamily="2" charset="2"/>
              <a:buChar char="§"/>
            </a:pPr>
            <a:r>
              <a:rPr lang="en-GB" sz="2400" dirty="0"/>
              <a:t>Rotator cuff tendinopathy </a:t>
            </a:r>
          </a:p>
          <a:p>
            <a:endParaRPr lang="en-GB" sz="2400" dirty="0"/>
          </a:p>
          <a:p>
            <a:endParaRPr lang="en-GB" sz="2000" dirty="0"/>
          </a:p>
        </p:txBody>
      </p:sp>
      <p:sp>
        <p:nvSpPr>
          <p:cNvPr id="7" name="TextBox 6">
            <a:extLst>
              <a:ext uri="{FF2B5EF4-FFF2-40B4-BE49-F238E27FC236}">
                <a16:creationId xmlns:a16="http://schemas.microsoft.com/office/drawing/2014/main" id="{F8A6A4D5-BC5E-ED47-9AE0-E2879977B913}"/>
              </a:ext>
            </a:extLst>
          </p:cNvPr>
          <p:cNvSpPr txBox="1"/>
          <p:nvPr/>
        </p:nvSpPr>
        <p:spPr>
          <a:xfrm>
            <a:off x="4634778" y="1596663"/>
            <a:ext cx="2608534" cy="5201424"/>
          </a:xfrm>
          <a:prstGeom prst="rect">
            <a:avLst/>
          </a:prstGeom>
          <a:noFill/>
        </p:spPr>
        <p:txBody>
          <a:bodyPr wrap="square" rtlCol="0">
            <a:spAutoFit/>
          </a:bodyPr>
          <a:lstStyle/>
          <a:p>
            <a:r>
              <a:rPr lang="en-US" sz="2400" u="sng" dirty="0"/>
              <a:t>Less Common</a:t>
            </a:r>
          </a:p>
          <a:p>
            <a:endParaRPr lang="en-US" sz="2400" dirty="0"/>
          </a:p>
          <a:p>
            <a:pPr marL="342900" indent="-342900">
              <a:buFont typeface="Wingdings" pitchFamily="2" charset="2"/>
              <a:buChar char="§"/>
            </a:pPr>
            <a:r>
              <a:rPr lang="en-US" sz="2400" dirty="0"/>
              <a:t>External impingement </a:t>
            </a:r>
          </a:p>
          <a:p>
            <a:pPr marL="342900" indent="-342900">
              <a:buFont typeface="Wingdings" pitchFamily="2" charset="2"/>
              <a:buChar char="§"/>
            </a:pPr>
            <a:endParaRPr lang="en-US" sz="2400" dirty="0"/>
          </a:p>
          <a:p>
            <a:pPr marL="342900" indent="-342900">
              <a:buFont typeface="Wingdings" pitchFamily="2" charset="2"/>
              <a:buChar char="§"/>
            </a:pPr>
            <a:r>
              <a:rPr lang="en-GB" sz="2400" dirty="0"/>
              <a:t>Bicep Tendonitis </a:t>
            </a:r>
          </a:p>
          <a:p>
            <a:pPr marL="342900" indent="-342900">
              <a:buFont typeface="Wingdings" pitchFamily="2" charset="2"/>
              <a:buChar char="§"/>
            </a:pPr>
            <a:endParaRPr lang="en-GB" sz="2400" dirty="0"/>
          </a:p>
          <a:p>
            <a:pPr marL="342900" indent="-342900">
              <a:buFont typeface="Wingdings" pitchFamily="2" charset="2"/>
              <a:buChar char="§"/>
            </a:pPr>
            <a:r>
              <a:rPr lang="en-GB" sz="2400" dirty="0"/>
              <a:t>Rotator cuff tear </a:t>
            </a:r>
          </a:p>
          <a:p>
            <a:pPr marL="342900" indent="-342900">
              <a:buFont typeface="Wingdings" pitchFamily="2" charset="2"/>
              <a:buChar char="§"/>
            </a:pPr>
            <a:endParaRPr lang="en-GB" sz="2400" dirty="0"/>
          </a:p>
          <a:p>
            <a:pPr marL="342900" indent="-342900">
              <a:buFont typeface="Wingdings" pitchFamily="2" charset="2"/>
              <a:buChar char="§"/>
            </a:pPr>
            <a:r>
              <a:rPr lang="en-GB" sz="2400" dirty="0"/>
              <a:t>Shoulder instability </a:t>
            </a:r>
          </a:p>
          <a:p>
            <a:endParaRPr lang="en-US" sz="2000" dirty="0"/>
          </a:p>
        </p:txBody>
      </p:sp>
      <p:sp>
        <p:nvSpPr>
          <p:cNvPr id="9" name="TextBox 8">
            <a:extLst>
              <a:ext uri="{FF2B5EF4-FFF2-40B4-BE49-F238E27FC236}">
                <a16:creationId xmlns:a16="http://schemas.microsoft.com/office/drawing/2014/main" id="{83B19D53-C24C-4745-AEA7-C38CEF0CD657}"/>
              </a:ext>
            </a:extLst>
          </p:cNvPr>
          <p:cNvSpPr txBox="1"/>
          <p:nvPr/>
        </p:nvSpPr>
        <p:spPr>
          <a:xfrm>
            <a:off x="8370688" y="1528788"/>
            <a:ext cx="3143978" cy="4154984"/>
          </a:xfrm>
          <a:prstGeom prst="rect">
            <a:avLst/>
          </a:prstGeom>
          <a:noFill/>
        </p:spPr>
        <p:txBody>
          <a:bodyPr wrap="square" rtlCol="0">
            <a:spAutoFit/>
          </a:bodyPr>
          <a:lstStyle/>
          <a:p>
            <a:r>
              <a:rPr lang="en-US" sz="2400" u="sng" dirty="0"/>
              <a:t>Not to be missed </a:t>
            </a:r>
          </a:p>
          <a:p>
            <a:endParaRPr lang="en-US" sz="2400" dirty="0"/>
          </a:p>
          <a:p>
            <a:pPr marL="342900" indent="-342900">
              <a:buFont typeface="Wingdings" pitchFamily="2" charset="2"/>
              <a:buChar char="§"/>
            </a:pPr>
            <a:r>
              <a:rPr lang="en-US" sz="2400" dirty="0"/>
              <a:t>Tumor</a:t>
            </a:r>
          </a:p>
          <a:p>
            <a:pPr marL="342900" indent="-342900">
              <a:buFont typeface="Wingdings" pitchFamily="2" charset="2"/>
              <a:buChar char="§"/>
            </a:pPr>
            <a:endParaRPr lang="en-US" sz="2400" dirty="0"/>
          </a:p>
          <a:p>
            <a:pPr marL="342900" indent="-342900">
              <a:buFont typeface="Wingdings" pitchFamily="2" charset="2"/>
              <a:buChar char="§"/>
            </a:pPr>
            <a:r>
              <a:rPr lang="en-US" sz="2400" dirty="0"/>
              <a:t>Gall bladder</a:t>
            </a:r>
          </a:p>
          <a:p>
            <a:pPr marL="342900" indent="-342900">
              <a:buFont typeface="Wingdings" pitchFamily="2" charset="2"/>
              <a:buChar char="§"/>
            </a:pPr>
            <a:endParaRPr lang="en-US" sz="2400" dirty="0"/>
          </a:p>
          <a:p>
            <a:pPr marL="342900" indent="-342900">
              <a:buFont typeface="Wingdings" pitchFamily="2" charset="2"/>
              <a:buChar char="§"/>
            </a:pPr>
            <a:r>
              <a:rPr lang="en-US" sz="2400" dirty="0"/>
              <a:t>Perforated duodenal ulcer</a:t>
            </a:r>
          </a:p>
          <a:p>
            <a:pPr marL="342900" indent="-342900">
              <a:buFont typeface="Wingdings" pitchFamily="2" charset="2"/>
              <a:buChar char="§"/>
            </a:pPr>
            <a:r>
              <a:rPr lang="en-US" sz="2400" dirty="0"/>
              <a:t>Spleen</a:t>
            </a:r>
          </a:p>
          <a:p>
            <a:pPr marL="342900" indent="-342900">
              <a:buFont typeface="Wingdings" pitchFamily="2" charset="2"/>
              <a:buChar char="§"/>
            </a:pPr>
            <a:endParaRPr lang="en-US" sz="2400" dirty="0"/>
          </a:p>
          <a:p>
            <a:pPr marL="342900" indent="-342900">
              <a:buFont typeface="Wingdings" pitchFamily="2" charset="2"/>
              <a:buChar char="§"/>
            </a:pPr>
            <a:r>
              <a:rPr lang="en-US" sz="2400" dirty="0"/>
              <a:t>Apex of lungs</a:t>
            </a:r>
            <a:endParaRPr lang="en-US" sz="2000" dirty="0"/>
          </a:p>
        </p:txBody>
      </p:sp>
    </p:spTree>
    <p:extLst>
      <p:ext uri="{BB962C8B-B14F-4D97-AF65-F5344CB8AC3E}">
        <p14:creationId xmlns:p14="http://schemas.microsoft.com/office/powerpoint/2010/main" val="2174110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AF02-8B0D-244C-BDFD-38F6597FB696}"/>
              </a:ext>
            </a:extLst>
          </p:cNvPr>
          <p:cNvSpPr>
            <a:spLocks noGrp="1"/>
          </p:cNvSpPr>
          <p:nvPr>
            <p:ph type="title"/>
          </p:nvPr>
        </p:nvSpPr>
        <p:spPr/>
        <p:txBody>
          <a:bodyPr/>
          <a:lstStyle/>
          <a:p>
            <a:r>
              <a:rPr lang="en-US" dirty="0"/>
              <a:t>Shoulder pathologies we are discussing </a:t>
            </a:r>
          </a:p>
        </p:txBody>
      </p:sp>
      <p:sp>
        <p:nvSpPr>
          <p:cNvPr id="3" name="Content Placeholder 2">
            <a:extLst>
              <a:ext uri="{FF2B5EF4-FFF2-40B4-BE49-F238E27FC236}">
                <a16:creationId xmlns:a16="http://schemas.microsoft.com/office/drawing/2014/main" id="{242D005E-1F55-3845-8138-3AACFC67C09E}"/>
              </a:ext>
            </a:extLst>
          </p:cNvPr>
          <p:cNvSpPr>
            <a:spLocks noGrp="1"/>
          </p:cNvSpPr>
          <p:nvPr>
            <p:ph idx="1"/>
          </p:nvPr>
        </p:nvSpPr>
        <p:spPr/>
        <p:txBody>
          <a:bodyPr/>
          <a:lstStyle/>
          <a:p>
            <a:pPr marL="0" indent="0">
              <a:buNone/>
            </a:pPr>
            <a:endParaRPr lang="en-GB" dirty="0"/>
          </a:p>
          <a:p>
            <a:pPr lvl="0"/>
            <a:r>
              <a:rPr lang="en-GB" dirty="0"/>
              <a:t>Shoulder tendinopathy </a:t>
            </a:r>
          </a:p>
          <a:p>
            <a:pPr lvl="0"/>
            <a:r>
              <a:rPr lang="en-GB" dirty="0"/>
              <a:t>Shoulder instability </a:t>
            </a:r>
          </a:p>
          <a:p>
            <a:pPr lvl="0"/>
            <a:r>
              <a:rPr lang="en-GB" dirty="0"/>
              <a:t>Rotator cuff tear</a:t>
            </a:r>
          </a:p>
          <a:p>
            <a:pPr lvl="0"/>
            <a:r>
              <a:rPr lang="en-GB" dirty="0"/>
              <a:t>Frozen shoulder</a:t>
            </a:r>
          </a:p>
          <a:p>
            <a:pPr lvl="0"/>
            <a:r>
              <a:rPr lang="en-GB" dirty="0"/>
              <a:t>Bicep Tendonitis</a:t>
            </a:r>
          </a:p>
          <a:p>
            <a:pPr marL="0" indent="0">
              <a:buNone/>
            </a:pPr>
            <a:endParaRPr lang="en-GB" dirty="0"/>
          </a:p>
          <a:p>
            <a:endParaRPr lang="en-US" dirty="0"/>
          </a:p>
        </p:txBody>
      </p:sp>
    </p:spTree>
    <p:extLst>
      <p:ext uri="{BB962C8B-B14F-4D97-AF65-F5344CB8AC3E}">
        <p14:creationId xmlns:p14="http://schemas.microsoft.com/office/powerpoint/2010/main" val="2376858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86154F-1942-974F-B695-4BEB34BFC147}"/>
              </a:ext>
            </a:extLst>
          </p:cNvPr>
          <p:cNvSpPr>
            <a:spLocks noGrp="1"/>
          </p:cNvSpPr>
          <p:nvPr>
            <p:ph idx="1"/>
          </p:nvPr>
        </p:nvSpPr>
        <p:spPr>
          <a:xfrm>
            <a:off x="194638" y="1340059"/>
            <a:ext cx="5209953" cy="4722925"/>
          </a:xfrm>
        </p:spPr>
        <p:txBody>
          <a:bodyPr/>
          <a:lstStyle/>
          <a:p>
            <a:pPr marL="0" indent="0">
              <a:buNone/>
            </a:pPr>
            <a:r>
              <a:rPr lang="en-GB" sz="2800" b="1" u="sng" dirty="0"/>
              <a:t>Risk Factors </a:t>
            </a:r>
          </a:p>
          <a:p>
            <a:r>
              <a:rPr lang="en-GB" dirty="0"/>
              <a:t>Diabetes mellitus (with a prevalence up to 20%)</a:t>
            </a:r>
          </a:p>
          <a:p>
            <a:r>
              <a:rPr lang="en-GB" dirty="0"/>
              <a:t>Stroke</a:t>
            </a:r>
          </a:p>
          <a:p>
            <a:r>
              <a:rPr lang="en-GB" dirty="0"/>
              <a:t>Thyroid disorder</a:t>
            </a:r>
          </a:p>
          <a:p>
            <a:r>
              <a:rPr lang="en-GB" dirty="0"/>
              <a:t>Shoulder injury</a:t>
            </a:r>
          </a:p>
          <a:p>
            <a:r>
              <a:rPr lang="en-GB" dirty="0" err="1"/>
              <a:t>Dupuytren</a:t>
            </a:r>
            <a:r>
              <a:rPr lang="en-GB" dirty="0"/>
              <a:t> disease</a:t>
            </a:r>
          </a:p>
          <a:p>
            <a:r>
              <a:rPr lang="en-GB" dirty="0"/>
              <a:t>Parkinson disease</a:t>
            </a:r>
          </a:p>
          <a:p>
            <a:r>
              <a:rPr lang="en-GB" dirty="0"/>
              <a:t>Cancer</a:t>
            </a:r>
          </a:p>
          <a:p>
            <a:r>
              <a:rPr lang="en-GB" dirty="0"/>
              <a:t>Complex regional pain syndrome</a:t>
            </a:r>
            <a:r>
              <a:rPr lang="en-GB" baseline="30000" dirty="0">
                <a:hlinkClick r:id="rId3"/>
              </a:rPr>
              <a:t>[10]</a:t>
            </a:r>
            <a:endParaRPr lang="en-GB" baseline="30000" dirty="0"/>
          </a:p>
          <a:p>
            <a:pPr marL="0" indent="0">
              <a:buNone/>
            </a:pPr>
            <a:endParaRPr lang="en-US" dirty="0"/>
          </a:p>
        </p:txBody>
      </p:sp>
      <p:sp>
        <p:nvSpPr>
          <p:cNvPr id="5" name="Rectangle 4">
            <a:extLst>
              <a:ext uri="{FF2B5EF4-FFF2-40B4-BE49-F238E27FC236}">
                <a16:creationId xmlns:a16="http://schemas.microsoft.com/office/drawing/2014/main" id="{E8D318ED-9696-6E42-83E8-66C0D8B2A4E0}"/>
              </a:ext>
            </a:extLst>
          </p:cNvPr>
          <p:cNvSpPr/>
          <p:nvPr/>
        </p:nvSpPr>
        <p:spPr>
          <a:xfrm>
            <a:off x="3496128" y="0"/>
            <a:ext cx="4772910" cy="923330"/>
          </a:xfrm>
          <a:prstGeom prst="rect">
            <a:avLst/>
          </a:prstGeom>
          <a:noFill/>
        </p:spPr>
        <p:txBody>
          <a:bodyPr wrap="none" lIns="91440" tIns="45720" rIns="91440" bIns="45720">
            <a:spAutoFit/>
          </a:bodyPr>
          <a:lstStyle/>
          <a:p>
            <a:pPr lvl="0"/>
            <a:r>
              <a:rPr lang="en-GB" sz="5400" b="1" dirty="0">
                <a:ln w="22225">
                  <a:solidFill>
                    <a:schemeClr val="accent2"/>
                  </a:solidFill>
                  <a:prstDash val="solid"/>
                </a:ln>
                <a:solidFill>
                  <a:schemeClr val="accent2">
                    <a:lumMod val="40000"/>
                    <a:lumOff val="60000"/>
                  </a:schemeClr>
                </a:solidFill>
              </a:rPr>
              <a:t>Frozen shoulder</a:t>
            </a:r>
          </a:p>
        </p:txBody>
      </p:sp>
      <p:sp>
        <p:nvSpPr>
          <p:cNvPr id="6" name="TextBox 5">
            <a:extLst>
              <a:ext uri="{FF2B5EF4-FFF2-40B4-BE49-F238E27FC236}">
                <a16:creationId xmlns:a16="http://schemas.microsoft.com/office/drawing/2014/main" id="{822FFB58-797E-134C-90F1-EB3F6B8D9CDA}"/>
              </a:ext>
            </a:extLst>
          </p:cNvPr>
          <p:cNvSpPr txBox="1"/>
          <p:nvPr/>
        </p:nvSpPr>
        <p:spPr>
          <a:xfrm>
            <a:off x="1882383" y="861237"/>
            <a:ext cx="5254468" cy="923330"/>
          </a:xfrm>
          <a:prstGeom prst="rect">
            <a:avLst/>
          </a:prstGeom>
          <a:noFill/>
        </p:spPr>
        <p:txBody>
          <a:bodyPr wrap="square" rtlCol="0">
            <a:spAutoFit/>
          </a:bodyPr>
          <a:lstStyle/>
          <a:p>
            <a:r>
              <a:rPr lang="en-US" dirty="0"/>
              <a:t>Information from </a:t>
            </a:r>
            <a:r>
              <a:rPr lang="en-GB" dirty="0">
                <a:hlinkClick r:id="rId4"/>
              </a:rPr>
              <a:t>https://www.physio-pedia.com/Adhesive_Capsulitis</a:t>
            </a:r>
            <a:endParaRPr lang="en-GB" dirty="0"/>
          </a:p>
          <a:p>
            <a:endParaRPr lang="en-US" dirty="0"/>
          </a:p>
        </p:txBody>
      </p:sp>
      <p:sp>
        <p:nvSpPr>
          <p:cNvPr id="7" name="Rectangle 6">
            <a:extLst>
              <a:ext uri="{FF2B5EF4-FFF2-40B4-BE49-F238E27FC236}">
                <a16:creationId xmlns:a16="http://schemas.microsoft.com/office/drawing/2014/main" id="{19F6A617-C9AA-7C46-A17C-B24C00958383}"/>
              </a:ext>
            </a:extLst>
          </p:cNvPr>
          <p:cNvSpPr/>
          <p:nvPr/>
        </p:nvSpPr>
        <p:spPr>
          <a:xfrm>
            <a:off x="5243410" y="1600224"/>
            <a:ext cx="3581186" cy="3847207"/>
          </a:xfrm>
          <a:prstGeom prst="rect">
            <a:avLst/>
          </a:prstGeom>
        </p:spPr>
        <p:txBody>
          <a:bodyPr wrap="square">
            <a:spAutoFit/>
          </a:bodyPr>
          <a:lstStyle/>
          <a:p>
            <a:r>
              <a:rPr lang="en-GB" sz="2400" b="1" u="sng" dirty="0" err="1">
                <a:solidFill>
                  <a:srgbClr val="020621"/>
                </a:solidFill>
                <a:latin typeface="tisapro-regular"/>
              </a:rPr>
              <a:t>Specail</a:t>
            </a:r>
            <a:r>
              <a:rPr lang="en-GB" sz="2400" b="1" u="sng" dirty="0">
                <a:solidFill>
                  <a:srgbClr val="020621"/>
                </a:solidFill>
                <a:latin typeface="tisapro-regular"/>
              </a:rPr>
              <a:t> Tests</a:t>
            </a:r>
          </a:p>
          <a:p>
            <a:endParaRPr lang="en-GB" sz="2000" dirty="0">
              <a:solidFill>
                <a:srgbClr val="020621"/>
              </a:solidFill>
              <a:latin typeface="tisapro-regular"/>
            </a:endParaRPr>
          </a:p>
          <a:p>
            <a:pPr>
              <a:buFont typeface="Arial" panose="020B0604020202020204" pitchFamily="34" charset="0"/>
              <a:buChar char="•"/>
            </a:pPr>
            <a:r>
              <a:rPr lang="en-GB" sz="2000" dirty="0">
                <a:solidFill>
                  <a:srgbClr val="020621"/>
                </a:solidFill>
                <a:latin typeface="tisapro-regular"/>
              </a:rPr>
              <a:t>Shoulder flexion + abduction + ER </a:t>
            </a:r>
          </a:p>
          <a:p>
            <a:endParaRPr lang="en-GB" sz="2000" dirty="0">
              <a:solidFill>
                <a:srgbClr val="020621"/>
              </a:solidFill>
              <a:latin typeface="tisapro-regular"/>
            </a:endParaRPr>
          </a:p>
          <a:p>
            <a:r>
              <a:rPr lang="en-GB" sz="2000" b="1" i="1" dirty="0">
                <a:solidFill>
                  <a:srgbClr val="020621"/>
                </a:solidFill>
                <a:latin typeface="tisapro-regular"/>
              </a:rPr>
              <a:t>Hand to scapula</a:t>
            </a:r>
            <a:r>
              <a:rPr lang="en-GB" sz="2000" dirty="0">
                <a:solidFill>
                  <a:srgbClr val="020621"/>
                </a:solidFill>
                <a:latin typeface="tisapro-regular"/>
              </a:rPr>
              <a:t> </a:t>
            </a:r>
          </a:p>
          <a:p>
            <a:r>
              <a:rPr lang="en-GB" sz="2000" dirty="0">
                <a:solidFill>
                  <a:srgbClr val="020621"/>
                </a:solidFill>
                <a:latin typeface="tisapro-regular"/>
              </a:rPr>
              <a:t>Shoulder extension + adduction + IR </a:t>
            </a:r>
          </a:p>
          <a:p>
            <a:endParaRPr lang="en-GB" sz="2000" b="1" i="1" dirty="0">
              <a:solidFill>
                <a:srgbClr val="020621"/>
              </a:solidFill>
              <a:latin typeface="tisapro-regular"/>
            </a:endParaRPr>
          </a:p>
          <a:p>
            <a:r>
              <a:rPr lang="en-GB" sz="2000" b="1" i="1" dirty="0">
                <a:solidFill>
                  <a:srgbClr val="020621"/>
                </a:solidFill>
                <a:latin typeface="tisapro-regular"/>
              </a:rPr>
              <a:t>Hand to opposite scapula</a:t>
            </a:r>
            <a:r>
              <a:rPr lang="en-GB" sz="2000" dirty="0">
                <a:solidFill>
                  <a:srgbClr val="020621"/>
                </a:solidFill>
                <a:latin typeface="tisapro-regular"/>
              </a:rPr>
              <a:t> </a:t>
            </a:r>
          </a:p>
          <a:p>
            <a:r>
              <a:rPr lang="en-GB" sz="2000" dirty="0">
                <a:solidFill>
                  <a:srgbClr val="020621"/>
                </a:solidFill>
                <a:latin typeface="tisapro-regular"/>
              </a:rPr>
              <a:t>Shoulder flexion + horizontal adduction</a:t>
            </a:r>
            <a:endParaRPr lang="en-GB" sz="2000" b="0" i="0" u="none" strike="noStrike" dirty="0">
              <a:solidFill>
                <a:srgbClr val="020621"/>
              </a:solidFill>
              <a:effectLst/>
              <a:latin typeface="tisapro-regular"/>
            </a:endParaRPr>
          </a:p>
        </p:txBody>
      </p:sp>
      <p:pic>
        <p:nvPicPr>
          <p:cNvPr id="8" name="Picture 7">
            <a:extLst>
              <a:ext uri="{FF2B5EF4-FFF2-40B4-BE49-F238E27FC236}">
                <a16:creationId xmlns:a16="http://schemas.microsoft.com/office/drawing/2014/main" id="{D53C4242-5C31-D241-8B3F-4C60BC11EC76}"/>
              </a:ext>
            </a:extLst>
          </p:cNvPr>
          <p:cNvPicPr>
            <a:picLocks noChangeAspect="1"/>
          </p:cNvPicPr>
          <p:nvPr/>
        </p:nvPicPr>
        <p:blipFill>
          <a:blip r:embed="rId5"/>
          <a:stretch>
            <a:fillRect/>
          </a:stretch>
        </p:blipFill>
        <p:spPr>
          <a:xfrm>
            <a:off x="3172263" y="2768600"/>
            <a:ext cx="1536700" cy="1536700"/>
          </a:xfrm>
          <a:prstGeom prst="rect">
            <a:avLst/>
          </a:prstGeom>
        </p:spPr>
      </p:pic>
      <p:sp>
        <p:nvSpPr>
          <p:cNvPr id="9" name="TextBox 8">
            <a:extLst>
              <a:ext uri="{FF2B5EF4-FFF2-40B4-BE49-F238E27FC236}">
                <a16:creationId xmlns:a16="http://schemas.microsoft.com/office/drawing/2014/main" id="{FEA5A8B3-7B5C-9741-AF72-75230EBBECBF}"/>
              </a:ext>
            </a:extLst>
          </p:cNvPr>
          <p:cNvSpPr txBox="1"/>
          <p:nvPr/>
        </p:nvSpPr>
        <p:spPr>
          <a:xfrm>
            <a:off x="3091367" y="2461138"/>
            <a:ext cx="2006600" cy="369332"/>
          </a:xfrm>
          <a:prstGeom prst="rect">
            <a:avLst/>
          </a:prstGeom>
          <a:noFill/>
        </p:spPr>
        <p:txBody>
          <a:bodyPr wrap="square" rtlCol="0">
            <a:spAutoFit/>
          </a:bodyPr>
          <a:lstStyle/>
          <a:p>
            <a:r>
              <a:rPr lang="en-US" dirty="0"/>
              <a:t>Tens Machine </a:t>
            </a:r>
          </a:p>
        </p:txBody>
      </p:sp>
      <p:pic>
        <p:nvPicPr>
          <p:cNvPr id="13" name="Picture 12" descr="A person posing for the camera&#10;&#10;Description automatically generated">
            <a:extLst>
              <a:ext uri="{FF2B5EF4-FFF2-40B4-BE49-F238E27FC236}">
                <a16:creationId xmlns:a16="http://schemas.microsoft.com/office/drawing/2014/main" id="{043DFE8E-A9B4-3643-8201-9963CD33CD09}"/>
              </a:ext>
            </a:extLst>
          </p:cNvPr>
          <p:cNvPicPr>
            <a:picLocks noChangeAspect="1"/>
          </p:cNvPicPr>
          <p:nvPr/>
        </p:nvPicPr>
        <p:blipFill rotWithShape="1">
          <a:blip r:embed="rId6"/>
          <a:srcRect l="16296" t="10997" r="46852" b="-88"/>
          <a:stretch/>
        </p:blipFill>
        <p:spPr>
          <a:xfrm rot="5400000">
            <a:off x="9586940" y="-753008"/>
            <a:ext cx="1852052" cy="3358069"/>
          </a:xfrm>
          <a:prstGeom prst="rect">
            <a:avLst/>
          </a:prstGeom>
        </p:spPr>
      </p:pic>
      <p:pic>
        <p:nvPicPr>
          <p:cNvPr id="15" name="Picture 14" descr="A picture containing person, outdoor, man, young&#10;&#10;Description automatically generated">
            <a:extLst>
              <a:ext uri="{FF2B5EF4-FFF2-40B4-BE49-F238E27FC236}">
                <a16:creationId xmlns:a16="http://schemas.microsoft.com/office/drawing/2014/main" id="{6BC04668-B683-CF4D-9404-AB3FC55DB4F2}"/>
              </a:ext>
            </a:extLst>
          </p:cNvPr>
          <p:cNvPicPr>
            <a:picLocks noChangeAspect="1"/>
          </p:cNvPicPr>
          <p:nvPr/>
        </p:nvPicPr>
        <p:blipFill rotWithShape="1">
          <a:blip r:embed="rId7"/>
          <a:srcRect l="10795" t="12815" r="13273" b="9011"/>
          <a:stretch/>
        </p:blipFill>
        <p:spPr>
          <a:xfrm rot="5400000">
            <a:off x="8381315" y="4016608"/>
            <a:ext cx="2891674" cy="2232840"/>
          </a:xfrm>
          <a:prstGeom prst="rect">
            <a:avLst/>
          </a:prstGeom>
        </p:spPr>
      </p:pic>
      <p:pic>
        <p:nvPicPr>
          <p:cNvPr id="17" name="Picture 16" descr="A person in a black shirt&#10;&#10;Description automatically generated">
            <a:extLst>
              <a:ext uri="{FF2B5EF4-FFF2-40B4-BE49-F238E27FC236}">
                <a16:creationId xmlns:a16="http://schemas.microsoft.com/office/drawing/2014/main" id="{6668CCE1-C613-014F-9E38-0D6FD4C897C0}"/>
              </a:ext>
            </a:extLst>
          </p:cNvPr>
          <p:cNvPicPr>
            <a:picLocks noChangeAspect="1"/>
          </p:cNvPicPr>
          <p:nvPr/>
        </p:nvPicPr>
        <p:blipFill rotWithShape="1">
          <a:blip r:embed="rId8"/>
          <a:srcRect l="19034" t="-305" r="23313" b="26020"/>
          <a:stretch/>
        </p:blipFill>
        <p:spPr>
          <a:xfrm>
            <a:off x="10146739" y="1784567"/>
            <a:ext cx="2024768" cy="2669330"/>
          </a:xfrm>
          <a:prstGeom prst="rect">
            <a:avLst/>
          </a:prstGeom>
        </p:spPr>
      </p:pic>
    </p:spTree>
    <p:extLst>
      <p:ext uri="{BB962C8B-B14F-4D97-AF65-F5344CB8AC3E}">
        <p14:creationId xmlns:p14="http://schemas.microsoft.com/office/powerpoint/2010/main" val="214582455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4412</Words>
  <Application>Microsoft Macintosh PowerPoint</Application>
  <PresentationFormat>Widescreen</PresentationFormat>
  <Paragraphs>279</Paragraphs>
  <Slides>18</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AdvPECFB95</vt:lpstr>
      <vt:lpstr>Arial</vt:lpstr>
      <vt:lpstr>Calibri</vt:lpstr>
      <vt:lpstr>Frutiger W01</vt:lpstr>
      <vt:lpstr>Times</vt:lpstr>
      <vt:lpstr>Times New Roman</vt:lpstr>
      <vt:lpstr>tisapro-regular</vt:lpstr>
      <vt:lpstr>Trebuchet MS</vt:lpstr>
      <vt:lpstr>Wingdings</vt:lpstr>
      <vt:lpstr>Wingdings 3</vt:lpstr>
      <vt:lpstr>Facet</vt:lpstr>
      <vt:lpstr>A 40-year old triathlete in remission from skin cancer complaining of shoulder pain </vt:lpstr>
      <vt:lpstr>PowerPoint Presentation</vt:lpstr>
      <vt:lpstr>Different types of skin cancer </vt:lpstr>
      <vt:lpstr>PowerPoint Presentation</vt:lpstr>
      <vt:lpstr>Pathology of skin cancer </vt:lpstr>
      <vt:lpstr>TRIATHLETES</vt:lpstr>
      <vt:lpstr>Differential diagnosis </vt:lpstr>
      <vt:lpstr>Shoulder pathologies we are discussing </vt:lpstr>
      <vt:lpstr>PowerPoint Presentation</vt:lpstr>
      <vt:lpstr>PowerPoint Presentation</vt:lpstr>
      <vt:lpstr>Biceps Tendonitis</vt:lpstr>
      <vt:lpstr>PowerPoint Presentation</vt:lpstr>
      <vt:lpstr>PowerPoint Presentation</vt:lpstr>
      <vt:lpstr>Instability complex" described by Jobe 4,21,27 Jobe et al.21  </vt:lpstr>
      <vt:lpstr>PowerPoint Presentation</vt:lpstr>
      <vt:lpstr>PowerPoint Presentation</vt:lpstr>
      <vt:lpstr>Conclusion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40-year old triathlete in remission from skin cancer complaining of shoulder pain </dc:title>
  <dc:creator>Holly Hunter</dc:creator>
  <cp:lastModifiedBy>Holly Hunter</cp:lastModifiedBy>
  <cp:revision>39</cp:revision>
  <dcterms:created xsi:type="dcterms:W3CDTF">2019-12-10T16:35:43Z</dcterms:created>
  <dcterms:modified xsi:type="dcterms:W3CDTF">2019-12-10T20:38:08Z</dcterms:modified>
</cp:coreProperties>
</file>