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73" r:id="rId5"/>
    <p:sldId id="263" r:id="rId6"/>
    <p:sldId id="267" r:id="rId7"/>
    <p:sldId id="269" r:id="rId8"/>
    <p:sldId id="270" r:id="rId9"/>
    <p:sldId id="271" r:id="rId10"/>
    <p:sldId id="272"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3"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4E6D4C3-A018-4FD6-941D-CB17A89A6EE1}" type="datetimeFigureOut">
              <a:rPr lang="en-GB" smtClean="0"/>
              <a:t>01/12/2019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6D7E6E-F686-48EB-B918-5DA5A881FC7E}" type="slidenum">
              <a:rPr lang="en-GB" smtClean="0"/>
              <a:t>‹#›</a:t>
            </a:fld>
            <a:endParaRPr lang="en-GB"/>
          </a:p>
        </p:txBody>
      </p:sp>
    </p:spTree>
    <p:extLst>
      <p:ext uri="{BB962C8B-B14F-4D97-AF65-F5344CB8AC3E}">
        <p14:creationId xmlns:p14="http://schemas.microsoft.com/office/powerpoint/2010/main" val="1627188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E6D4C3-A018-4FD6-941D-CB17A89A6EE1}" type="datetimeFigureOut">
              <a:rPr lang="en-GB" smtClean="0"/>
              <a:t>01/12/2019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6D7E6E-F686-48EB-B918-5DA5A881FC7E}" type="slidenum">
              <a:rPr lang="en-GB" smtClean="0"/>
              <a:t>‹#›</a:t>
            </a:fld>
            <a:endParaRPr lang="en-GB"/>
          </a:p>
        </p:txBody>
      </p:sp>
    </p:spTree>
    <p:extLst>
      <p:ext uri="{BB962C8B-B14F-4D97-AF65-F5344CB8AC3E}">
        <p14:creationId xmlns:p14="http://schemas.microsoft.com/office/powerpoint/2010/main" val="2974578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E6D4C3-A018-4FD6-941D-CB17A89A6EE1}" type="datetimeFigureOut">
              <a:rPr lang="en-GB" smtClean="0"/>
              <a:t>01/12/2019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6D7E6E-F686-48EB-B918-5DA5A881FC7E}" type="slidenum">
              <a:rPr lang="en-GB" smtClean="0"/>
              <a:t>‹#›</a:t>
            </a:fld>
            <a:endParaRPr lang="en-GB"/>
          </a:p>
        </p:txBody>
      </p:sp>
    </p:spTree>
    <p:extLst>
      <p:ext uri="{BB962C8B-B14F-4D97-AF65-F5344CB8AC3E}">
        <p14:creationId xmlns:p14="http://schemas.microsoft.com/office/powerpoint/2010/main" val="2395092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E6D4C3-A018-4FD6-941D-CB17A89A6EE1}" type="datetimeFigureOut">
              <a:rPr lang="en-GB" smtClean="0"/>
              <a:t>01/12/2019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6D7E6E-F686-48EB-B918-5DA5A881FC7E}" type="slidenum">
              <a:rPr lang="en-GB" smtClean="0"/>
              <a:t>‹#›</a:t>
            </a:fld>
            <a:endParaRPr lang="en-GB"/>
          </a:p>
        </p:txBody>
      </p:sp>
    </p:spTree>
    <p:extLst>
      <p:ext uri="{BB962C8B-B14F-4D97-AF65-F5344CB8AC3E}">
        <p14:creationId xmlns:p14="http://schemas.microsoft.com/office/powerpoint/2010/main" val="58062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E6D4C3-A018-4FD6-941D-CB17A89A6EE1}" type="datetimeFigureOut">
              <a:rPr lang="en-GB" smtClean="0"/>
              <a:t>01/12/2019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6D7E6E-F686-48EB-B918-5DA5A881FC7E}" type="slidenum">
              <a:rPr lang="en-GB" smtClean="0"/>
              <a:t>‹#›</a:t>
            </a:fld>
            <a:endParaRPr lang="en-GB"/>
          </a:p>
        </p:txBody>
      </p:sp>
    </p:spTree>
    <p:extLst>
      <p:ext uri="{BB962C8B-B14F-4D97-AF65-F5344CB8AC3E}">
        <p14:creationId xmlns:p14="http://schemas.microsoft.com/office/powerpoint/2010/main" val="351065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4E6D4C3-A018-4FD6-941D-CB17A89A6EE1}" type="datetimeFigureOut">
              <a:rPr lang="en-GB" smtClean="0"/>
              <a:t>01/12/2019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6D7E6E-F686-48EB-B918-5DA5A881FC7E}" type="slidenum">
              <a:rPr lang="en-GB" smtClean="0"/>
              <a:t>‹#›</a:t>
            </a:fld>
            <a:endParaRPr lang="en-GB"/>
          </a:p>
        </p:txBody>
      </p:sp>
    </p:spTree>
    <p:extLst>
      <p:ext uri="{BB962C8B-B14F-4D97-AF65-F5344CB8AC3E}">
        <p14:creationId xmlns:p14="http://schemas.microsoft.com/office/powerpoint/2010/main" val="2208091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4E6D4C3-A018-4FD6-941D-CB17A89A6EE1}" type="datetimeFigureOut">
              <a:rPr lang="en-GB" smtClean="0"/>
              <a:t>01/12/2019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6D7E6E-F686-48EB-B918-5DA5A881FC7E}" type="slidenum">
              <a:rPr lang="en-GB" smtClean="0"/>
              <a:t>‹#›</a:t>
            </a:fld>
            <a:endParaRPr lang="en-GB"/>
          </a:p>
        </p:txBody>
      </p:sp>
    </p:spTree>
    <p:extLst>
      <p:ext uri="{BB962C8B-B14F-4D97-AF65-F5344CB8AC3E}">
        <p14:creationId xmlns:p14="http://schemas.microsoft.com/office/powerpoint/2010/main" val="177646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4E6D4C3-A018-4FD6-941D-CB17A89A6EE1}" type="datetimeFigureOut">
              <a:rPr lang="en-GB" smtClean="0"/>
              <a:t>01/12/2019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6D7E6E-F686-48EB-B918-5DA5A881FC7E}" type="slidenum">
              <a:rPr lang="en-GB" smtClean="0"/>
              <a:t>‹#›</a:t>
            </a:fld>
            <a:endParaRPr lang="en-GB"/>
          </a:p>
        </p:txBody>
      </p:sp>
    </p:spTree>
    <p:extLst>
      <p:ext uri="{BB962C8B-B14F-4D97-AF65-F5344CB8AC3E}">
        <p14:creationId xmlns:p14="http://schemas.microsoft.com/office/powerpoint/2010/main" val="950160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6D4C3-A018-4FD6-941D-CB17A89A6EE1}" type="datetimeFigureOut">
              <a:rPr lang="en-GB" smtClean="0"/>
              <a:t>01/12/2019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6D7E6E-F686-48EB-B918-5DA5A881FC7E}" type="slidenum">
              <a:rPr lang="en-GB" smtClean="0"/>
              <a:t>‹#›</a:t>
            </a:fld>
            <a:endParaRPr lang="en-GB"/>
          </a:p>
        </p:txBody>
      </p:sp>
    </p:spTree>
    <p:extLst>
      <p:ext uri="{BB962C8B-B14F-4D97-AF65-F5344CB8AC3E}">
        <p14:creationId xmlns:p14="http://schemas.microsoft.com/office/powerpoint/2010/main" val="387406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E6D4C3-A018-4FD6-941D-CB17A89A6EE1}" type="datetimeFigureOut">
              <a:rPr lang="en-GB" smtClean="0"/>
              <a:t>01/12/2019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6D7E6E-F686-48EB-B918-5DA5A881FC7E}" type="slidenum">
              <a:rPr lang="en-GB" smtClean="0"/>
              <a:t>‹#›</a:t>
            </a:fld>
            <a:endParaRPr lang="en-GB"/>
          </a:p>
        </p:txBody>
      </p:sp>
    </p:spTree>
    <p:extLst>
      <p:ext uri="{BB962C8B-B14F-4D97-AF65-F5344CB8AC3E}">
        <p14:creationId xmlns:p14="http://schemas.microsoft.com/office/powerpoint/2010/main" val="324661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E6D4C3-A018-4FD6-941D-CB17A89A6EE1}" type="datetimeFigureOut">
              <a:rPr lang="en-GB" smtClean="0"/>
              <a:t>01/12/2019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6D7E6E-F686-48EB-B918-5DA5A881FC7E}" type="slidenum">
              <a:rPr lang="en-GB" smtClean="0"/>
              <a:t>‹#›</a:t>
            </a:fld>
            <a:endParaRPr lang="en-GB"/>
          </a:p>
        </p:txBody>
      </p:sp>
    </p:spTree>
    <p:extLst>
      <p:ext uri="{BB962C8B-B14F-4D97-AF65-F5344CB8AC3E}">
        <p14:creationId xmlns:p14="http://schemas.microsoft.com/office/powerpoint/2010/main" val="405930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6D4C3-A018-4FD6-941D-CB17A89A6EE1}" type="datetimeFigureOut">
              <a:rPr lang="en-GB" smtClean="0"/>
              <a:t>01/12/2019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D7E6E-F686-48EB-B918-5DA5A881FC7E}" type="slidenum">
              <a:rPr lang="en-GB" smtClean="0"/>
              <a:t>‹#›</a:t>
            </a:fld>
            <a:endParaRPr lang="en-GB"/>
          </a:p>
        </p:txBody>
      </p:sp>
    </p:spTree>
    <p:extLst>
      <p:ext uri="{BB962C8B-B14F-4D97-AF65-F5344CB8AC3E}">
        <p14:creationId xmlns:p14="http://schemas.microsoft.com/office/powerpoint/2010/main" val="4177284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nsplash.com/@hermez777?utm_source=unsplash&amp;utm_medium=referral&amp;utm_content=creditCopyText"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unsplash.com/s/photos/professional-boxer?utm_source=unsplash&amp;utm_medium=referral&amp;utm_content=creditCopyTex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77009" y="543338"/>
            <a:ext cx="9144000" cy="1164328"/>
          </a:xfrm>
        </p:spPr>
        <p:txBody>
          <a:bodyPr/>
          <a:lstStyle/>
          <a:p>
            <a:r>
              <a:rPr lang="en-GB" dirty="0" smtClean="0"/>
              <a:t>Presentation of a Case Study</a:t>
            </a:r>
            <a:endParaRPr lang="en-GB" dirty="0"/>
          </a:p>
        </p:txBody>
      </p:sp>
      <p:sp>
        <p:nvSpPr>
          <p:cNvPr id="3" name="Subtitle 2"/>
          <p:cNvSpPr>
            <a:spLocks noGrp="1"/>
          </p:cNvSpPr>
          <p:nvPr>
            <p:ph type="subTitle" idx="1"/>
          </p:nvPr>
        </p:nvSpPr>
        <p:spPr>
          <a:xfrm>
            <a:off x="1656521" y="1759986"/>
            <a:ext cx="9144000" cy="916953"/>
          </a:xfrm>
        </p:spPr>
        <p:txBody>
          <a:bodyPr/>
          <a:lstStyle/>
          <a:p>
            <a:r>
              <a:rPr lang="en-GB" i="1" dirty="0" smtClean="0"/>
              <a:t>By</a:t>
            </a:r>
          </a:p>
          <a:p>
            <a:r>
              <a:rPr lang="en-GB" i="1" dirty="0" smtClean="0"/>
              <a:t>Karen Eccles &amp; Connor Moore</a:t>
            </a:r>
            <a:endParaRPr lang="en-GB"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0853" y="2836984"/>
            <a:ext cx="4863547" cy="2808443"/>
          </a:xfrm>
          <a:prstGeom prst="rect">
            <a:avLst/>
          </a:prstGeom>
        </p:spPr>
      </p:pic>
      <p:sp>
        <p:nvSpPr>
          <p:cNvPr id="5" name="TextBox 4"/>
          <p:cNvSpPr txBox="1"/>
          <p:nvPr/>
        </p:nvSpPr>
        <p:spPr>
          <a:xfrm>
            <a:off x="3511826" y="6109252"/>
            <a:ext cx="4929809" cy="369332"/>
          </a:xfrm>
          <a:prstGeom prst="rect">
            <a:avLst/>
          </a:prstGeom>
          <a:noFill/>
        </p:spPr>
        <p:txBody>
          <a:bodyPr wrap="square" rtlCol="0">
            <a:spAutoFit/>
          </a:bodyPr>
          <a:lstStyle/>
          <a:p>
            <a:pPr algn="ctr"/>
            <a:r>
              <a:rPr lang="en-GB"/>
              <a:t>Photo by </a:t>
            </a:r>
            <a:r>
              <a:rPr lang="en-GB">
                <a:hlinkClick r:id="rId3"/>
              </a:rPr>
              <a:t>Hermes Rivera</a:t>
            </a:r>
            <a:r>
              <a:rPr lang="en-GB"/>
              <a:t> on </a:t>
            </a:r>
            <a:r>
              <a:rPr lang="en-GB">
                <a:hlinkClick r:id="rId4"/>
              </a:rPr>
              <a:t>Unsplash</a:t>
            </a:r>
            <a:endParaRPr lang="en-GB"/>
          </a:p>
        </p:txBody>
      </p:sp>
    </p:spTree>
    <p:extLst>
      <p:ext uri="{BB962C8B-B14F-4D97-AF65-F5344CB8AC3E}">
        <p14:creationId xmlns:p14="http://schemas.microsoft.com/office/powerpoint/2010/main" val="732898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4805"/>
          </a:xfrm>
        </p:spPr>
        <p:txBody>
          <a:bodyPr/>
          <a:lstStyle/>
          <a:p>
            <a:r>
              <a:rPr lang="en-GB" dirty="0" smtClean="0"/>
              <a:t>Conclusion</a:t>
            </a:r>
            <a:endParaRPr lang="en-GB" dirty="0"/>
          </a:p>
        </p:txBody>
      </p:sp>
      <p:sp>
        <p:nvSpPr>
          <p:cNvPr id="3" name="Content Placeholder 2"/>
          <p:cNvSpPr>
            <a:spLocks noGrp="1"/>
          </p:cNvSpPr>
          <p:nvPr>
            <p:ph idx="1"/>
          </p:nvPr>
        </p:nvSpPr>
        <p:spPr>
          <a:xfrm>
            <a:off x="838200" y="1185977"/>
            <a:ext cx="10515600" cy="5222806"/>
          </a:xfrm>
        </p:spPr>
        <p:txBody>
          <a:bodyPr>
            <a:normAutofit fontScale="70000" lnSpcReduction="20000"/>
          </a:bodyPr>
          <a:lstStyle/>
          <a:p>
            <a:pPr marL="0" indent="0">
              <a:buNone/>
            </a:pPr>
            <a:r>
              <a:rPr lang="en-GB" dirty="0" smtClean="0"/>
              <a:t>In this case, during the SA and OA there were a number of  red flags that gave cause for concern:</a:t>
            </a:r>
          </a:p>
          <a:p>
            <a:pPr marL="0" indent="0">
              <a:buNone/>
            </a:pPr>
            <a:endParaRPr lang="en-GB" dirty="0" smtClean="0"/>
          </a:p>
          <a:p>
            <a:r>
              <a:rPr lang="en-GB" dirty="0" smtClean="0"/>
              <a:t>Disturbed sleep</a:t>
            </a:r>
          </a:p>
          <a:p>
            <a:r>
              <a:rPr lang="en-GB" dirty="0" smtClean="0"/>
              <a:t>Acute onset of headache and dizziness</a:t>
            </a:r>
          </a:p>
          <a:p>
            <a:r>
              <a:rPr lang="en-GB" dirty="0" smtClean="0"/>
              <a:t>Increase in the severity of pain</a:t>
            </a:r>
          </a:p>
          <a:p>
            <a:r>
              <a:rPr lang="en-GB" dirty="0" smtClean="0"/>
              <a:t>Neurological signs down the left arm</a:t>
            </a:r>
          </a:p>
          <a:p>
            <a:pPr marL="0" indent="0">
              <a:buNone/>
            </a:pPr>
            <a:endParaRPr lang="en-GB" dirty="0" smtClean="0"/>
          </a:p>
          <a:p>
            <a:pPr marL="0" indent="0">
              <a:buNone/>
            </a:pPr>
            <a:r>
              <a:rPr lang="en-GB" dirty="0" smtClean="0"/>
              <a:t>The above signs could indicate cervical arterial, vertebral or ligament damage. There were also concerns regarding </a:t>
            </a:r>
            <a:r>
              <a:rPr lang="en-GB" dirty="0"/>
              <a:t>SRC. </a:t>
            </a:r>
            <a:endParaRPr lang="en-GB" dirty="0" smtClean="0"/>
          </a:p>
          <a:p>
            <a:pPr marL="0" indent="0">
              <a:buNone/>
            </a:pPr>
            <a:r>
              <a:rPr lang="en-GB" dirty="0" smtClean="0"/>
              <a:t>Management of the client was conservative and the assessment was limited because of the high intensity of pain and irritability of the condition which was in the acute phase. The findings from the assessment lead to the conclusion that the client should be referred to a GP for </a:t>
            </a:r>
            <a:r>
              <a:rPr lang="en-GB" dirty="0" smtClean="0"/>
              <a:t>MRI </a:t>
            </a:r>
            <a:r>
              <a:rPr lang="en-GB" dirty="0" smtClean="0"/>
              <a:t>scan and also to a neuropsychologist. </a:t>
            </a:r>
            <a:r>
              <a:rPr lang="en-GB" dirty="0"/>
              <a:t>The client should also be assessed for </a:t>
            </a:r>
            <a:r>
              <a:rPr lang="en-GB" dirty="0" smtClean="0"/>
              <a:t>SRC.</a:t>
            </a:r>
            <a:endParaRPr lang="en-GB" dirty="0" smtClean="0"/>
          </a:p>
          <a:p>
            <a:pPr marL="0" indent="0">
              <a:buNone/>
            </a:pPr>
            <a:r>
              <a:rPr lang="en-GB" dirty="0" smtClean="0"/>
              <a:t>A multimodal treatment programme comprising of motion, stretching and strengthening exercises and manual therapy can be put in place after the client has been cleared of any cervical damage or received medical treatment</a:t>
            </a:r>
            <a:r>
              <a:rPr lang="en-GB" dirty="0" smtClean="0"/>
              <a:t>.</a:t>
            </a:r>
            <a:endParaRPr lang="en-GB" dirty="0" smtClean="0"/>
          </a:p>
          <a:p>
            <a:endParaRPr lang="en-GB" dirty="0"/>
          </a:p>
        </p:txBody>
      </p:sp>
    </p:spTree>
    <p:extLst>
      <p:ext uri="{BB962C8B-B14F-4D97-AF65-F5344CB8AC3E}">
        <p14:creationId xmlns:p14="http://schemas.microsoft.com/office/powerpoint/2010/main" val="3591507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8788"/>
          </a:xfrm>
        </p:spPr>
        <p:txBody>
          <a:bodyPr>
            <a:normAutofit/>
          </a:bodyPr>
          <a:lstStyle/>
          <a:p>
            <a:r>
              <a:rPr lang="en-GB" sz="2400" b="1" dirty="0" smtClean="0"/>
              <a:t>References</a:t>
            </a:r>
            <a:endParaRPr lang="en-GB" sz="2400" b="1" dirty="0"/>
          </a:p>
        </p:txBody>
      </p:sp>
      <p:sp>
        <p:nvSpPr>
          <p:cNvPr id="3" name="Content Placeholder 2"/>
          <p:cNvSpPr>
            <a:spLocks noGrp="1"/>
          </p:cNvSpPr>
          <p:nvPr>
            <p:ph idx="1"/>
          </p:nvPr>
        </p:nvSpPr>
        <p:spPr>
          <a:xfrm>
            <a:off x="798444" y="967409"/>
            <a:ext cx="10515600" cy="5393633"/>
          </a:xfrm>
        </p:spPr>
        <p:txBody>
          <a:bodyPr>
            <a:noAutofit/>
          </a:bodyPr>
          <a:lstStyle/>
          <a:p>
            <a:r>
              <a:rPr lang="en-GB" sz="1600" dirty="0" err="1"/>
              <a:t>Echemendia</a:t>
            </a:r>
            <a:r>
              <a:rPr lang="en-GB" sz="1600" dirty="0"/>
              <a:t>, R. J., </a:t>
            </a:r>
            <a:r>
              <a:rPr lang="en-GB" sz="1600" dirty="0" err="1"/>
              <a:t>Meeuwisse</a:t>
            </a:r>
            <a:r>
              <a:rPr lang="en-GB" sz="1600" dirty="0"/>
              <a:t>, W., McCrory, P., Davis, G. A., </a:t>
            </a:r>
            <a:r>
              <a:rPr lang="en-GB" sz="1600" dirty="0" err="1"/>
              <a:t>Putukian</a:t>
            </a:r>
            <a:r>
              <a:rPr lang="en-GB" sz="1600" dirty="0"/>
              <a:t>, M., Leddy, J., … Herring, S. (2017). The Sport Concussion Assessment Tool 5th Edition (SCAT5): Background and rationale. </a:t>
            </a:r>
            <a:r>
              <a:rPr lang="en-GB" sz="1600" i="1" dirty="0"/>
              <a:t>British Journal of Sports Medicine</a:t>
            </a:r>
            <a:r>
              <a:rPr lang="en-GB" sz="1600" dirty="0"/>
              <a:t>, </a:t>
            </a:r>
            <a:r>
              <a:rPr lang="en-GB" sz="1600" i="1" dirty="0"/>
              <a:t>51</a:t>
            </a:r>
            <a:r>
              <a:rPr lang="en-GB" sz="1600" dirty="0"/>
              <a:t>(11), 848–850. </a:t>
            </a:r>
          </a:p>
          <a:p>
            <a:r>
              <a:rPr lang="en-GB" sz="1600" dirty="0"/>
              <a:t>Elkin, B. S., Elliott, J. M., &amp; </a:t>
            </a:r>
            <a:r>
              <a:rPr lang="en-GB" sz="1600" dirty="0" err="1"/>
              <a:t>Siegmund</a:t>
            </a:r>
            <a:r>
              <a:rPr lang="en-GB" sz="1600" dirty="0"/>
              <a:t>, G. P. (2016). Whiplash injury or concussion? A possible biomechanical explanation for concussion symptoms in some individuals following a rear-end collision. </a:t>
            </a:r>
            <a:r>
              <a:rPr lang="en-GB" sz="1600" i="1" dirty="0"/>
              <a:t>Journal of Orthopaedic and Sports Physical Therapy</a:t>
            </a:r>
            <a:r>
              <a:rPr lang="en-GB" sz="1600" dirty="0"/>
              <a:t>, </a:t>
            </a:r>
            <a:r>
              <a:rPr lang="en-GB" sz="1600" i="1" dirty="0"/>
              <a:t>46</a:t>
            </a:r>
            <a:r>
              <a:rPr lang="en-GB" sz="1600" dirty="0"/>
              <a:t>(10), 874–885. </a:t>
            </a:r>
          </a:p>
          <a:p>
            <a:r>
              <a:rPr lang="en-GB" sz="1600" dirty="0" err="1"/>
              <a:t>Loosemore</a:t>
            </a:r>
            <a:r>
              <a:rPr lang="en-GB" sz="1600" dirty="0"/>
              <a:t>, M., Lightfoot, J., Palmer-Green, D., </a:t>
            </a:r>
            <a:r>
              <a:rPr lang="en-GB" sz="1600" dirty="0" err="1"/>
              <a:t>Gatt</a:t>
            </a:r>
            <a:r>
              <a:rPr lang="en-GB" sz="1600" dirty="0"/>
              <a:t>, I., </a:t>
            </a:r>
            <a:r>
              <a:rPr lang="en-GB" sz="1600" dirty="0" err="1"/>
              <a:t>Bilzon</a:t>
            </a:r>
            <a:r>
              <a:rPr lang="en-GB" sz="1600" dirty="0"/>
              <a:t>, J., &amp; Beardsley, C. (2015). Boxing injury epidemiology in the Great Britain team: A 5-year surveillance study of medically diagnosed injury incidence and outcome. </a:t>
            </a:r>
            <a:r>
              <a:rPr lang="en-GB" sz="1600" i="1" dirty="0"/>
              <a:t>British Journal of Sports Medicine</a:t>
            </a:r>
            <a:r>
              <a:rPr lang="en-GB" sz="1600" dirty="0"/>
              <a:t>, </a:t>
            </a:r>
            <a:r>
              <a:rPr lang="en-GB" sz="1600" i="1" dirty="0"/>
              <a:t>49</a:t>
            </a:r>
            <a:r>
              <a:rPr lang="en-GB" sz="1600" dirty="0"/>
              <a:t>(17), 1100–1107. </a:t>
            </a:r>
          </a:p>
          <a:p>
            <a:r>
              <a:rPr lang="en-GB" sz="1600" dirty="0"/>
              <a:t>McCrory, P., </a:t>
            </a:r>
            <a:r>
              <a:rPr lang="en-GB" sz="1600" dirty="0" err="1"/>
              <a:t>Meeuwisse</a:t>
            </a:r>
            <a:r>
              <a:rPr lang="en-GB" sz="1600" dirty="0"/>
              <a:t>, W., </a:t>
            </a:r>
            <a:r>
              <a:rPr lang="en-GB" sz="1600" dirty="0" err="1"/>
              <a:t>Dvořák</a:t>
            </a:r>
            <a:r>
              <a:rPr lang="en-GB" sz="1600" dirty="0"/>
              <a:t>, J., </a:t>
            </a:r>
            <a:r>
              <a:rPr lang="en-GB" sz="1600" dirty="0" err="1"/>
              <a:t>Aubry</a:t>
            </a:r>
            <a:r>
              <a:rPr lang="en-GB" sz="1600" dirty="0"/>
              <a:t>, M., </a:t>
            </a:r>
            <a:r>
              <a:rPr lang="en-GB" sz="1600" dirty="0" err="1"/>
              <a:t>Bailes</a:t>
            </a:r>
            <a:r>
              <a:rPr lang="en-GB" sz="1600" dirty="0"/>
              <a:t>, J., </a:t>
            </a:r>
            <a:r>
              <a:rPr lang="en-GB" sz="1600" dirty="0" err="1"/>
              <a:t>Broglio</a:t>
            </a:r>
            <a:r>
              <a:rPr lang="en-GB" sz="1600" dirty="0"/>
              <a:t>, S., … </a:t>
            </a:r>
            <a:r>
              <a:rPr lang="en-GB" sz="1600" dirty="0" err="1"/>
              <a:t>Vos</a:t>
            </a:r>
            <a:r>
              <a:rPr lang="en-GB" sz="1600" dirty="0"/>
              <a:t>, P. E. (2017). Consensus statement on concussion in sport—the 5th international conference on concussion in sport held in Berlin, October 2016. </a:t>
            </a:r>
            <a:r>
              <a:rPr lang="en-GB" sz="1600" i="1" dirty="0"/>
              <a:t>British Journal of Sports Medicine</a:t>
            </a:r>
            <a:r>
              <a:rPr lang="en-GB" sz="1600" dirty="0"/>
              <a:t>, </a:t>
            </a:r>
            <a:r>
              <a:rPr lang="en-GB" sz="1600" i="1" dirty="0"/>
              <a:t>51</a:t>
            </a:r>
            <a:r>
              <a:rPr lang="en-GB" sz="1600" dirty="0"/>
              <a:t>(11), 838–847. </a:t>
            </a:r>
          </a:p>
          <a:p>
            <a:r>
              <a:rPr lang="en-GB" sz="1600" dirty="0" err="1"/>
              <a:t>Neidecker</a:t>
            </a:r>
            <a:r>
              <a:rPr lang="en-GB" sz="1600" dirty="0"/>
              <a:t>, J., </a:t>
            </a:r>
            <a:r>
              <a:rPr lang="en-GB" sz="1600" dirty="0" err="1"/>
              <a:t>Sethi</a:t>
            </a:r>
            <a:r>
              <a:rPr lang="en-GB" sz="1600" dirty="0"/>
              <a:t>, N. K., Taylor, R., </a:t>
            </a:r>
            <a:r>
              <a:rPr lang="en-GB" sz="1600" dirty="0" err="1"/>
              <a:t>Monsell</a:t>
            </a:r>
            <a:r>
              <a:rPr lang="en-GB" sz="1600" dirty="0"/>
              <a:t>, R., </a:t>
            </a:r>
            <a:r>
              <a:rPr lang="en-GB" sz="1600" dirty="0" err="1"/>
              <a:t>Muzzi</a:t>
            </a:r>
            <a:r>
              <a:rPr lang="en-GB" sz="1600" dirty="0"/>
              <a:t>, D., </a:t>
            </a:r>
            <a:r>
              <a:rPr lang="en-GB" sz="1600" dirty="0" err="1"/>
              <a:t>Spizler</a:t>
            </a:r>
            <a:r>
              <a:rPr lang="en-GB" sz="1600" dirty="0"/>
              <a:t>, B., … </a:t>
            </a:r>
            <a:r>
              <a:rPr lang="en-GB" sz="1600" dirty="0" err="1"/>
              <a:t>Inalsingh</a:t>
            </a:r>
            <a:r>
              <a:rPr lang="en-GB" sz="1600" dirty="0"/>
              <a:t>, C. (2019). Concussion management in combat sports: Consensus statement from the Association of Ringside Physicians. </a:t>
            </a:r>
            <a:r>
              <a:rPr lang="en-GB" sz="1600" i="1" dirty="0"/>
              <a:t>British Journal of Sports Medicine</a:t>
            </a:r>
            <a:r>
              <a:rPr lang="en-GB" sz="1600" dirty="0"/>
              <a:t>, </a:t>
            </a:r>
            <a:r>
              <a:rPr lang="en-GB" sz="1600" i="1" dirty="0"/>
              <a:t>53</a:t>
            </a:r>
            <a:r>
              <a:rPr lang="en-GB" sz="1600" dirty="0"/>
              <a:t>(6), 328–333. </a:t>
            </a:r>
          </a:p>
          <a:p>
            <a:r>
              <a:rPr lang="en-GB" sz="1600" dirty="0"/>
              <a:t>Spitzer, W.O., Skovron, M.L., </a:t>
            </a:r>
            <a:r>
              <a:rPr lang="en-GB" sz="1600" dirty="0" err="1"/>
              <a:t>Salmi</a:t>
            </a:r>
            <a:r>
              <a:rPr lang="en-GB" sz="1600" dirty="0"/>
              <a:t>, L.R., Cassidy, J.D., </a:t>
            </a:r>
            <a:r>
              <a:rPr lang="en-GB" sz="1600" dirty="0" err="1"/>
              <a:t>Duranceau</a:t>
            </a:r>
            <a:r>
              <a:rPr lang="en-GB" sz="1600" dirty="0"/>
              <a:t> J. &amp; </a:t>
            </a:r>
            <a:r>
              <a:rPr lang="en-GB" sz="1600" dirty="0" err="1"/>
              <a:t>Suissa</a:t>
            </a:r>
            <a:r>
              <a:rPr lang="en-GB" sz="1600" dirty="0"/>
              <a:t>, S. (1995). Scientific monograph of the Quebec Task Force on whiplash-associated disorders: redefining ‘‘whiplash” and its management. In </a:t>
            </a:r>
            <a:r>
              <a:rPr lang="en-GB" sz="1600" dirty="0" err="1"/>
              <a:t>Brukner</a:t>
            </a:r>
            <a:r>
              <a:rPr lang="en-GB" sz="1600" dirty="0"/>
              <a:t>, P. and Khan, K. (2012). </a:t>
            </a:r>
            <a:r>
              <a:rPr lang="en-GB" sz="1600" i="1" dirty="0" err="1"/>
              <a:t>Brukner</a:t>
            </a:r>
            <a:r>
              <a:rPr lang="en-GB" sz="1600" i="1" dirty="0"/>
              <a:t> and Khan’s Clinical Sports Medicine. </a:t>
            </a:r>
            <a:r>
              <a:rPr lang="en-GB" sz="1600" dirty="0"/>
              <a:t> Australia: McGraw-Hill Education</a:t>
            </a:r>
          </a:p>
        </p:txBody>
      </p:sp>
    </p:spTree>
    <p:extLst>
      <p:ext uri="{BB962C8B-B14F-4D97-AF65-F5344CB8AC3E}">
        <p14:creationId xmlns:p14="http://schemas.microsoft.com/office/powerpoint/2010/main" val="2647873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25-year old boxer complaining of dizziness with neck pain</a:t>
            </a:r>
          </a:p>
        </p:txBody>
      </p:sp>
      <p:sp>
        <p:nvSpPr>
          <p:cNvPr id="3" name="Content Placeholder 2"/>
          <p:cNvSpPr>
            <a:spLocks noGrp="1"/>
          </p:cNvSpPr>
          <p:nvPr>
            <p:ph idx="1"/>
          </p:nvPr>
        </p:nvSpPr>
        <p:spPr>
          <a:xfrm>
            <a:off x="838200" y="1630017"/>
            <a:ext cx="10515600" cy="4876800"/>
          </a:xfrm>
        </p:spPr>
        <p:txBody>
          <a:bodyPr>
            <a:noAutofit/>
          </a:bodyPr>
          <a:lstStyle/>
          <a:p>
            <a:pPr marL="0" indent="0">
              <a:spcBef>
                <a:spcPts val="0"/>
              </a:spcBef>
              <a:buNone/>
            </a:pPr>
            <a:r>
              <a:rPr lang="en-GB" sz="2400" dirty="0" smtClean="0"/>
              <a:t>It is difficult to diagnose neck pain conditions - signs and symptoms are very similar.  It is important during the subjective assessment (SA) to establish:</a:t>
            </a:r>
          </a:p>
          <a:p>
            <a:pPr marL="0" indent="0">
              <a:spcBef>
                <a:spcPts val="0"/>
              </a:spcBef>
              <a:buNone/>
            </a:pPr>
            <a:endParaRPr lang="en-GB" sz="2400" dirty="0" smtClean="0"/>
          </a:p>
          <a:p>
            <a:pPr>
              <a:spcBef>
                <a:spcPts val="0"/>
              </a:spcBef>
            </a:pPr>
            <a:r>
              <a:rPr lang="en-GB" sz="2400" dirty="0" smtClean="0"/>
              <a:t>The onset of injury – when did the symptoms start?</a:t>
            </a:r>
          </a:p>
          <a:p>
            <a:pPr>
              <a:spcBef>
                <a:spcPts val="0"/>
              </a:spcBef>
            </a:pPr>
            <a:r>
              <a:rPr lang="en-GB" sz="2400" dirty="0" smtClean="0"/>
              <a:t>Mechanism of Injury (MOI)</a:t>
            </a:r>
            <a:r>
              <a:rPr lang="en-GB" sz="2400" dirty="0"/>
              <a:t> </a:t>
            </a:r>
            <a:r>
              <a:rPr lang="en-GB" sz="2400" dirty="0" smtClean="0"/>
              <a:t>– cause?</a:t>
            </a:r>
          </a:p>
          <a:p>
            <a:pPr>
              <a:spcBef>
                <a:spcPts val="0"/>
              </a:spcBef>
            </a:pPr>
            <a:r>
              <a:rPr lang="en-GB" sz="2400" dirty="0" smtClean="0"/>
              <a:t>Red </a:t>
            </a:r>
            <a:r>
              <a:rPr lang="en-GB" sz="2400" dirty="0"/>
              <a:t>flags and </a:t>
            </a:r>
            <a:r>
              <a:rPr lang="en-GB" sz="2400" dirty="0" smtClean="0"/>
              <a:t>contraindications</a:t>
            </a:r>
          </a:p>
          <a:p>
            <a:pPr>
              <a:spcBef>
                <a:spcPts val="0"/>
              </a:spcBef>
            </a:pPr>
            <a:r>
              <a:rPr lang="en-GB" sz="2400" dirty="0" smtClean="0"/>
              <a:t>The area, nature and intensity of the neck pain</a:t>
            </a:r>
          </a:p>
          <a:p>
            <a:pPr>
              <a:spcBef>
                <a:spcPts val="0"/>
              </a:spcBef>
            </a:pPr>
            <a:r>
              <a:rPr lang="en-GB" sz="2400" dirty="0" smtClean="0"/>
              <a:t>Past medical history and current medications</a:t>
            </a:r>
          </a:p>
          <a:p>
            <a:pPr>
              <a:spcBef>
                <a:spcPts val="0"/>
              </a:spcBef>
            </a:pPr>
            <a:r>
              <a:rPr lang="en-GB" sz="2400" dirty="0"/>
              <a:t>P</a:t>
            </a:r>
            <a:r>
              <a:rPr lang="en-GB" sz="2400" dirty="0" smtClean="0"/>
              <a:t>sycho/social factors</a:t>
            </a:r>
          </a:p>
          <a:p>
            <a:pPr marL="0" indent="0">
              <a:spcBef>
                <a:spcPts val="0"/>
              </a:spcBef>
              <a:buNone/>
            </a:pPr>
            <a:endParaRPr lang="en-GB" sz="2400" dirty="0"/>
          </a:p>
          <a:p>
            <a:pPr marL="0" indent="0">
              <a:spcBef>
                <a:spcPts val="0"/>
              </a:spcBef>
              <a:buNone/>
            </a:pPr>
            <a:r>
              <a:rPr lang="en-GB" sz="2400" dirty="0" smtClean="0"/>
              <a:t>The SA will provide clues as to the source of the client’s neck pain and dizziness.</a:t>
            </a:r>
            <a:endParaRPr lang="en-GB" sz="2400" dirty="0"/>
          </a:p>
        </p:txBody>
      </p:sp>
    </p:spTree>
    <p:extLst>
      <p:ext uri="{BB962C8B-B14F-4D97-AF65-F5344CB8AC3E}">
        <p14:creationId xmlns:p14="http://schemas.microsoft.com/office/powerpoint/2010/main" val="619448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Onset and Mechanism of Injury (MOI)</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During the subjective assessment (SA) it is important to consider when the neck pain and dizziness began (the onset) and the Mechanism of Injury (MOI). </a:t>
            </a:r>
          </a:p>
          <a:p>
            <a:pPr marL="0" indent="0">
              <a:buNone/>
            </a:pPr>
            <a:r>
              <a:rPr lang="en-GB" dirty="0" smtClean="0"/>
              <a:t>Boxing is a very physical sport. In competition the main objective to achieve a technical knock out (TKO), or a complete knock out (KO) of an opponent. (</a:t>
            </a:r>
            <a:r>
              <a:rPr lang="en-GB" dirty="0" err="1" smtClean="0"/>
              <a:t>Neidecker</a:t>
            </a:r>
            <a:r>
              <a:rPr lang="en-GB" dirty="0" smtClean="0"/>
              <a:t> et al. 2019). </a:t>
            </a:r>
          </a:p>
          <a:p>
            <a:pPr marL="0" indent="0">
              <a:buNone/>
            </a:pPr>
            <a:r>
              <a:rPr lang="en-GB" dirty="0" smtClean="0"/>
              <a:t>The following injuries are more common in boxing and likely to be the cause of neck pain and dizziness:</a:t>
            </a:r>
          </a:p>
          <a:p>
            <a:pPr marL="0" indent="0">
              <a:buNone/>
            </a:pPr>
            <a:endParaRPr lang="en-GB" dirty="0" smtClean="0"/>
          </a:p>
          <a:p>
            <a:pPr>
              <a:buFontTx/>
              <a:buChar char="-"/>
            </a:pPr>
            <a:r>
              <a:rPr lang="en-GB" dirty="0" smtClean="0"/>
              <a:t>Sports-related concussion (SRC)</a:t>
            </a:r>
          </a:p>
          <a:p>
            <a:pPr>
              <a:buFontTx/>
              <a:buChar char="-"/>
            </a:pPr>
            <a:r>
              <a:rPr lang="en-GB" dirty="0" smtClean="0"/>
              <a:t>Post-concussion syndrome</a:t>
            </a:r>
          </a:p>
          <a:p>
            <a:pPr>
              <a:buFontTx/>
              <a:buChar char="-"/>
            </a:pPr>
            <a:r>
              <a:rPr lang="en-GB" dirty="0" smtClean="0"/>
              <a:t>Whiplash Associated disorders (WAD)</a:t>
            </a:r>
          </a:p>
          <a:p>
            <a:pPr>
              <a:buFontTx/>
              <a:buChar char="-"/>
            </a:pPr>
            <a:r>
              <a:rPr lang="en-GB" dirty="0" err="1" smtClean="0"/>
              <a:t>Cervicogenic</a:t>
            </a:r>
            <a:r>
              <a:rPr lang="en-GB" dirty="0" smtClean="0"/>
              <a:t> Headaches</a:t>
            </a:r>
          </a:p>
          <a:p>
            <a:pPr>
              <a:buFontTx/>
              <a:buChar char="-"/>
            </a:pPr>
            <a:r>
              <a:rPr lang="en-GB" dirty="0" smtClean="0"/>
              <a:t>Wry Neck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9086" y="3485729"/>
            <a:ext cx="4161592" cy="2507108"/>
          </a:xfrm>
          <a:prstGeom prst="rect">
            <a:avLst/>
          </a:prstGeom>
        </p:spPr>
      </p:pic>
    </p:spTree>
    <p:extLst>
      <p:ext uri="{BB962C8B-B14F-4D97-AF65-F5344CB8AC3E}">
        <p14:creationId xmlns:p14="http://schemas.microsoft.com/office/powerpoint/2010/main" val="1157482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921" y="371061"/>
            <a:ext cx="10515600" cy="530087"/>
          </a:xfrm>
        </p:spPr>
        <p:txBody>
          <a:bodyPr>
            <a:normAutofit fontScale="90000"/>
          </a:bodyPr>
          <a:lstStyle/>
          <a:p>
            <a:r>
              <a:rPr lang="en-GB" dirty="0" smtClean="0"/>
              <a:t>Symptoms of common boxing injuries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7284122"/>
              </p:ext>
            </p:extLst>
          </p:nvPr>
        </p:nvGraphicFramePr>
        <p:xfrm>
          <a:off x="795131" y="940906"/>
          <a:ext cx="10827025" cy="5389245"/>
        </p:xfrm>
        <a:graphic>
          <a:graphicData uri="http://schemas.openxmlformats.org/drawingml/2006/table">
            <a:tbl>
              <a:tblPr firstRow="1" firstCol="1" bandRow="1">
                <a:tableStyleId>{5C22544A-7EE6-4342-B048-85BDC9FD1C3A}</a:tableStyleId>
              </a:tblPr>
              <a:tblGrid>
                <a:gridCol w="2164940"/>
                <a:gridCol w="2164940"/>
                <a:gridCol w="2165715"/>
                <a:gridCol w="2165715"/>
                <a:gridCol w="2165715"/>
              </a:tblGrid>
              <a:tr h="412003">
                <a:tc>
                  <a:txBody>
                    <a:bodyPr/>
                    <a:lstStyle/>
                    <a:p>
                      <a:pPr algn="ctr">
                        <a:lnSpc>
                          <a:spcPct val="107000"/>
                        </a:lnSpc>
                        <a:spcAft>
                          <a:spcPts val="0"/>
                        </a:spcAft>
                      </a:pPr>
                      <a:r>
                        <a:rPr lang="en-GB" sz="1400" dirty="0">
                          <a:effectLst/>
                        </a:rPr>
                        <a:t>Sports-related </a:t>
                      </a:r>
                      <a:r>
                        <a:rPr lang="en-GB" sz="1400" dirty="0" smtClean="0">
                          <a:effectLst/>
                        </a:rPr>
                        <a:t>concussion</a:t>
                      </a:r>
                    </a:p>
                    <a:p>
                      <a:pPr algn="ct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(SRC)</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474" marR="56474" marT="0" marB="0">
                    <a:solidFill>
                      <a:schemeClr val="accent2">
                        <a:lumMod val="75000"/>
                      </a:schemeClr>
                    </a:solidFill>
                  </a:tcPr>
                </a:tc>
                <a:tc>
                  <a:txBody>
                    <a:bodyPr/>
                    <a:lstStyle/>
                    <a:p>
                      <a:pPr algn="ctr">
                        <a:lnSpc>
                          <a:spcPct val="107000"/>
                        </a:lnSpc>
                        <a:spcAft>
                          <a:spcPts val="0"/>
                        </a:spcAft>
                      </a:pPr>
                      <a:r>
                        <a:rPr lang="en-GB" sz="1400" dirty="0">
                          <a:effectLst/>
                        </a:rPr>
                        <a:t>Post-concussion syndrome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474" marR="56474" marT="0" marB="0">
                    <a:solidFill>
                      <a:schemeClr val="accent2">
                        <a:lumMod val="75000"/>
                      </a:schemeClr>
                    </a:solidFill>
                  </a:tcPr>
                </a:tc>
                <a:tc>
                  <a:txBody>
                    <a:bodyPr/>
                    <a:lstStyle/>
                    <a:p>
                      <a:pPr algn="ctr">
                        <a:lnSpc>
                          <a:spcPct val="107000"/>
                        </a:lnSpc>
                        <a:spcAft>
                          <a:spcPts val="0"/>
                        </a:spcAft>
                      </a:pPr>
                      <a:r>
                        <a:rPr lang="en-GB" sz="1400" dirty="0">
                          <a:effectLst/>
                        </a:rPr>
                        <a:t>Whiplash Associated Disorders (WAD)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474" marR="56474" marT="0" marB="0">
                    <a:solidFill>
                      <a:schemeClr val="accent2">
                        <a:lumMod val="75000"/>
                      </a:schemeClr>
                    </a:solidFill>
                  </a:tcPr>
                </a:tc>
                <a:tc>
                  <a:txBody>
                    <a:bodyPr/>
                    <a:lstStyle/>
                    <a:p>
                      <a:pPr algn="ctr">
                        <a:lnSpc>
                          <a:spcPct val="107000"/>
                        </a:lnSpc>
                        <a:spcAft>
                          <a:spcPts val="0"/>
                        </a:spcAft>
                      </a:pPr>
                      <a:r>
                        <a:rPr lang="en-GB" sz="1400">
                          <a:effectLst/>
                        </a:rPr>
                        <a:t>Cervicogenic Headaches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6474" marR="56474" marT="0" marB="0">
                    <a:solidFill>
                      <a:schemeClr val="accent2">
                        <a:lumMod val="75000"/>
                      </a:schemeClr>
                    </a:solidFill>
                  </a:tcPr>
                </a:tc>
                <a:tc>
                  <a:txBody>
                    <a:bodyPr/>
                    <a:lstStyle/>
                    <a:p>
                      <a:pPr algn="ctr">
                        <a:lnSpc>
                          <a:spcPct val="107000"/>
                        </a:lnSpc>
                        <a:spcAft>
                          <a:spcPts val="0"/>
                        </a:spcAft>
                      </a:pPr>
                      <a:r>
                        <a:rPr lang="en-GB" sz="1400" dirty="0">
                          <a:effectLst/>
                        </a:rPr>
                        <a:t>Wry Neck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474" marR="56474" marT="0" marB="0">
                    <a:solidFill>
                      <a:schemeClr val="accent2">
                        <a:lumMod val="75000"/>
                      </a:schemeClr>
                    </a:solidFill>
                  </a:tcPr>
                </a:tc>
              </a:tr>
              <a:tr h="4835856">
                <a:tc>
                  <a:txBody>
                    <a:bodyPr/>
                    <a:lstStyle/>
                    <a:p>
                      <a:pPr>
                        <a:lnSpc>
                          <a:spcPct val="107000"/>
                        </a:lnSpc>
                        <a:spcAft>
                          <a:spcPts val="0"/>
                        </a:spcAft>
                      </a:pPr>
                      <a:r>
                        <a:rPr lang="en-GB" sz="1400" b="0" dirty="0" smtClean="0">
                          <a:solidFill>
                            <a:schemeClr val="tx1"/>
                          </a:solidFill>
                          <a:effectLst/>
                        </a:rPr>
                        <a:t>Caused by direct blow to head, face &amp; neck (</a:t>
                      </a:r>
                      <a:r>
                        <a:rPr lang="en-GB" sz="1400" b="0" dirty="0" err="1" smtClean="0">
                          <a:solidFill>
                            <a:schemeClr val="tx1"/>
                          </a:solidFill>
                          <a:effectLst/>
                        </a:rPr>
                        <a:t>Echemendia</a:t>
                      </a:r>
                      <a:r>
                        <a:rPr lang="en-GB" sz="1400" b="0" dirty="0" smtClean="0">
                          <a:solidFill>
                            <a:schemeClr val="tx1"/>
                          </a:solidFill>
                          <a:effectLst/>
                        </a:rPr>
                        <a:t> et al., 2017)</a:t>
                      </a:r>
                    </a:p>
                    <a:p>
                      <a:pPr>
                        <a:lnSpc>
                          <a:spcPct val="107000"/>
                        </a:lnSpc>
                        <a:spcAft>
                          <a:spcPts val="0"/>
                        </a:spcAft>
                      </a:pPr>
                      <a:r>
                        <a:rPr lang="en-GB" sz="1400" b="0" dirty="0" smtClean="0">
                          <a:solidFill>
                            <a:schemeClr val="tx1"/>
                          </a:solidFill>
                          <a:effectLst/>
                        </a:rPr>
                        <a:t> </a:t>
                      </a:r>
                    </a:p>
                    <a:p>
                      <a:pPr>
                        <a:lnSpc>
                          <a:spcPct val="107000"/>
                        </a:lnSpc>
                        <a:spcAft>
                          <a:spcPts val="0"/>
                        </a:spcAft>
                      </a:pPr>
                      <a:r>
                        <a:rPr lang="en-GB" sz="1400" b="0" dirty="0" smtClean="0">
                          <a:solidFill>
                            <a:schemeClr val="tx1"/>
                          </a:solidFill>
                          <a:effectLst/>
                        </a:rPr>
                        <a:t>Headache, dizziness, disturbed sleep &amp; drowsiness, irritability, nausea,</a:t>
                      </a:r>
                      <a:r>
                        <a:rPr lang="en-GB" sz="1400" b="0" baseline="0" dirty="0" smtClean="0">
                          <a:solidFill>
                            <a:schemeClr val="tx1"/>
                          </a:solidFill>
                          <a:effectLst/>
                        </a:rPr>
                        <a:t> d</a:t>
                      </a:r>
                      <a:r>
                        <a:rPr lang="en-GB" sz="1400" b="0" dirty="0" smtClean="0">
                          <a:solidFill>
                            <a:schemeClr val="tx1"/>
                          </a:solidFill>
                          <a:effectLst/>
                        </a:rPr>
                        <a:t>ifficulty with concentration &amp; memory,</a:t>
                      </a:r>
                      <a:r>
                        <a:rPr lang="en-GB" sz="1400" b="0" baseline="0" dirty="0" smtClean="0">
                          <a:solidFill>
                            <a:schemeClr val="tx1"/>
                          </a:solidFill>
                          <a:effectLst/>
                        </a:rPr>
                        <a:t> f</a:t>
                      </a:r>
                      <a:r>
                        <a:rPr lang="en-GB" sz="1400" b="0" dirty="0" smtClean="0">
                          <a:solidFill>
                            <a:schemeClr val="tx1"/>
                          </a:solidFill>
                          <a:effectLst/>
                        </a:rPr>
                        <a:t>oggy feeling, light &amp; noise sensitivity, blurred vision, </a:t>
                      </a:r>
                    </a:p>
                    <a:p>
                      <a:pPr>
                        <a:lnSpc>
                          <a:spcPct val="107000"/>
                        </a:lnSpc>
                        <a:spcAft>
                          <a:spcPts val="0"/>
                        </a:spcAft>
                      </a:pPr>
                      <a:r>
                        <a:rPr lang="en-GB" sz="1400" b="0" dirty="0" smtClean="0">
                          <a:solidFill>
                            <a:schemeClr val="tx1"/>
                          </a:solidFill>
                          <a:effectLst/>
                        </a:rPr>
                        <a:t>LoC, confusion, difficulty making eye contact, slurred/slow speech, sluggish/disorientated, slow to react/answer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effectLst/>
                          <a:latin typeface="+mn-lt"/>
                          <a:ea typeface="+mn-ea"/>
                          <a:cs typeface="+mn-cs"/>
                        </a:rPr>
                        <a:t>(</a:t>
                      </a:r>
                      <a:r>
                        <a:rPr lang="en-GB" sz="1400" b="0" kern="1200" dirty="0" err="1" smtClean="0">
                          <a:solidFill>
                            <a:schemeClr val="tx1"/>
                          </a:solidFill>
                          <a:effectLst/>
                          <a:latin typeface="+mn-lt"/>
                          <a:ea typeface="+mn-ea"/>
                          <a:cs typeface="+mn-cs"/>
                        </a:rPr>
                        <a:t>Loosemore</a:t>
                      </a:r>
                      <a:r>
                        <a:rPr lang="en-GB" sz="1400" b="0" kern="1200" dirty="0" smtClean="0">
                          <a:solidFill>
                            <a:schemeClr val="tx1"/>
                          </a:solidFill>
                          <a:effectLst/>
                          <a:latin typeface="+mn-lt"/>
                          <a:ea typeface="+mn-ea"/>
                          <a:cs typeface="+mn-cs"/>
                        </a:rPr>
                        <a:t> et al., 2015) reported the </a:t>
                      </a:r>
                      <a:r>
                        <a:rPr lang="en-GB" sz="1400" b="0" i="0" u="none" strike="noStrike" kern="1200" baseline="0" dirty="0" smtClean="0">
                          <a:solidFill>
                            <a:schemeClr val="tx1"/>
                          </a:solidFill>
                          <a:latin typeface="+mn-lt"/>
                          <a:ea typeface="+mn-ea"/>
                          <a:cs typeface="+mn-cs"/>
                        </a:rPr>
                        <a:t>incidence of concussion as low - 0.53 concussions for every 1000 hours of competing/training</a:t>
                      </a:r>
                      <a:endParaRPr lang="en-GB"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4" marR="56474" marT="0" marB="0">
                    <a:solidFill>
                      <a:schemeClr val="accent2">
                        <a:lumMod val="40000"/>
                        <a:lumOff val="60000"/>
                      </a:schemeClr>
                    </a:solidFill>
                  </a:tcPr>
                </a:tc>
                <a:tc>
                  <a:txBody>
                    <a:bodyPr/>
                    <a:lstStyle/>
                    <a:p>
                      <a:pPr>
                        <a:lnSpc>
                          <a:spcPct val="107000"/>
                        </a:lnSpc>
                        <a:spcAft>
                          <a:spcPts val="0"/>
                        </a:spcAft>
                      </a:pPr>
                      <a:r>
                        <a:rPr lang="en-GB" sz="1400" dirty="0" smtClean="0">
                          <a:effectLst/>
                        </a:rPr>
                        <a:t>Three or more of symptoms below experienced within 1</a:t>
                      </a:r>
                      <a:r>
                        <a:rPr lang="en-GB" sz="1400" baseline="0" dirty="0" smtClean="0">
                          <a:effectLst/>
                        </a:rPr>
                        <a:t> </a:t>
                      </a:r>
                      <a:r>
                        <a:rPr lang="en-GB" sz="1400" dirty="0" smtClean="0">
                          <a:effectLst/>
                        </a:rPr>
                        <a:t>month of</a:t>
                      </a:r>
                      <a:r>
                        <a:rPr lang="en-GB" sz="1400" baseline="0" dirty="0" smtClean="0">
                          <a:effectLst/>
                        </a:rPr>
                        <a:t> SRC</a:t>
                      </a:r>
                      <a:endParaRPr lang="en-GB" sz="1400" dirty="0" smtClean="0">
                        <a:effectLst/>
                      </a:endParaRPr>
                    </a:p>
                    <a:p>
                      <a:pPr>
                        <a:lnSpc>
                          <a:spcPct val="107000"/>
                        </a:lnSpc>
                        <a:spcAft>
                          <a:spcPts val="0"/>
                        </a:spcAft>
                      </a:pPr>
                      <a:r>
                        <a:rPr lang="en-GB" sz="1400" dirty="0" smtClean="0">
                          <a:effectLst/>
                        </a:rPr>
                        <a:t> </a:t>
                      </a:r>
                    </a:p>
                    <a:p>
                      <a:pPr>
                        <a:lnSpc>
                          <a:spcPct val="107000"/>
                        </a:lnSpc>
                        <a:spcAft>
                          <a:spcPts val="0"/>
                        </a:spcAft>
                      </a:pPr>
                      <a:r>
                        <a:rPr lang="en-GB" sz="1400" dirty="0" smtClean="0">
                          <a:effectLst/>
                        </a:rPr>
                        <a:t>Headache, dizziness</a:t>
                      </a:r>
                    </a:p>
                    <a:p>
                      <a:pPr>
                        <a:lnSpc>
                          <a:spcPct val="107000"/>
                        </a:lnSpc>
                        <a:spcAft>
                          <a:spcPts val="0"/>
                        </a:spcAft>
                      </a:pPr>
                      <a:r>
                        <a:rPr lang="en-GB" sz="1400" dirty="0" smtClean="0">
                          <a:effectLst/>
                        </a:rPr>
                        <a:t>depression &amp; anxiety, difficulty sleeping, Irritability, feeling tired, low in energy, difficulty concentrating, feeling foggy</a:t>
                      </a:r>
                    </a:p>
                    <a:p>
                      <a:pPr>
                        <a:lnSpc>
                          <a:spcPct val="107000"/>
                        </a:lnSpc>
                        <a:spcAft>
                          <a:spcPts val="0"/>
                        </a:spcAft>
                      </a:pPr>
                      <a:r>
                        <a:rPr lang="en-GB" sz="1400" dirty="0" smtClean="0">
                          <a:effectLst/>
                        </a:rPr>
                        <a:t> </a:t>
                      </a:r>
                    </a:p>
                    <a:p>
                      <a:pPr>
                        <a:lnSpc>
                          <a:spcPct val="107000"/>
                        </a:lnSpc>
                        <a:spcAft>
                          <a:spcPts val="0"/>
                        </a:spcAft>
                      </a:pPr>
                      <a:r>
                        <a:rPr lang="en-GB" sz="1400" dirty="0" smtClean="0">
                          <a:effectLst/>
                        </a:rPr>
                        <a:t>Post-concussion</a:t>
                      </a:r>
                      <a:r>
                        <a:rPr lang="en-GB" sz="1400" baseline="0" dirty="0" smtClean="0">
                          <a:effectLst/>
                        </a:rPr>
                        <a:t> syndrome</a:t>
                      </a:r>
                      <a:r>
                        <a:rPr lang="en-GB" sz="1400" dirty="0" smtClean="0">
                          <a:effectLst/>
                        </a:rPr>
                        <a:t> can be monitored by Sport Concussion Assessment Tool 5</a:t>
                      </a:r>
                      <a:r>
                        <a:rPr lang="en-GB" sz="1400" baseline="30000" dirty="0" smtClean="0">
                          <a:effectLst/>
                        </a:rPr>
                        <a:t>th</a:t>
                      </a:r>
                      <a:r>
                        <a:rPr lang="en-GB" sz="1400" dirty="0" smtClean="0">
                          <a:effectLst/>
                        </a:rPr>
                        <a:t> Edition (SCAT 5), (</a:t>
                      </a:r>
                      <a:r>
                        <a:rPr lang="en-GB" sz="1400" dirty="0" err="1" smtClean="0">
                          <a:effectLst/>
                        </a:rPr>
                        <a:t>McCory</a:t>
                      </a:r>
                      <a:r>
                        <a:rPr lang="en-GB" sz="1400" dirty="0" smtClean="0">
                          <a:effectLst/>
                        </a:rPr>
                        <a:t> et al., 2016)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474" marR="56474" marT="0" marB="0">
                    <a:solidFill>
                      <a:schemeClr val="accent2">
                        <a:lumMod val="40000"/>
                        <a:lumOff val="60000"/>
                      </a:schemeClr>
                    </a:solidFill>
                  </a:tcPr>
                </a:tc>
                <a:tc>
                  <a:txBody>
                    <a:bodyPr/>
                    <a:lstStyle/>
                    <a:p>
                      <a:pPr>
                        <a:lnSpc>
                          <a:spcPct val="107000"/>
                        </a:lnSpc>
                        <a:spcAft>
                          <a:spcPts val="0"/>
                        </a:spcAft>
                      </a:pPr>
                      <a:r>
                        <a:rPr lang="en-GB" sz="1400" dirty="0" smtClean="0">
                          <a:effectLst/>
                        </a:rPr>
                        <a:t>An acute acceleration-deceleration injury (Spitzer et al., 1995)</a:t>
                      </a:r>
                    </a:p>
                    <a:p>
                      <a:pPr>
                        <a:lnSpc>
                          <a:spcPct val="107000"/>
                        </a:lnSpc>
                        <a:spcAft>
                          <a:spcPts val="0"/>
                        </a:spcAft>
                      </a:pPr>
                      <a:endParaRPr lang="en-GB" sz="1400" dirty="0" smtClean="0">
                        <a:effectLst/>
                      </a:endParaRPr>
                    </a:p>
                    <a:p>
                      <a:pPr>
                        <a:lnSpc>
                          <a:spcPct val="107000"/>
                        </a:lnSpc>
                        <a:spcAft>
                          <a:spcPts val="0"/>
                        </a:spcAft>
                      </a:pPr>
                      <a:r>
                        <a:rPr lang="en-GB" sz="1400" dirty="0" smtClean="0">
                          <a:effectLst/>
                        </a:rPr>
                        <a:t>Onset</a:t>
                      </a:r>
                      <a:r>
                        <a:rPr lang="en-GB" sz="1400" baseline="0" dirty="0" smtClean="0">
                          <a:effectLst/>
                        </a:rPr>
                        <a:t> of neck P gradual and </a:t>
                      </a:r>
                      <a:r>
                        <a:rPr lang="en-GB" sz="1400" baseline="0" dirty="0" smtClean="0">
                          <a:effectLst/>
                          <a:latin typeface="Calibri" panose="020F0502020204030204" pitchFamily="34" charset="0"/>
                          <a:cs typeface="Calibri" panose="020F0502020204030204" pitchFamily="34" charset="0"/>
                        </a:rPr>
                        <a:t>↑ over 24 hours</a:t>
                      </a:r>
                      <a:endParaRPr lang="en-GB" sz="1400" dirty="0" smtClean="0">
                        <a:effectLst/>
                      </a:endParaRPr>
                    </a:p>
                    <a:p>
                      <a:pPr>
                        <a:lnSpc>
                          <a:spcPct val="107000"/>
                        </a:lnSpc>
                        <a:spcAft>
                          <a:spcPts val="0"/>
                        </a:spcAft>
                      </a:pPr>
                      <a:r>
                        <a:rPr lang="en-GB" sz="1400" dirty="0" smtClean="0">
                          <a:effectLst/>
                        </a:rPr>
                        <a:t> </a:t>
                      </a:r>
                    </a:p>
                    <a:p>
                      <a:pPr>
                        <a:lnSpc>
                          <a:spcPct val="107000"/>
                        </a:lnSpc>
                        <a:spcAft>
                          <a:spcPts val="0"/>
                        </a:spcAft>
                      </a:pPr>
                      <a:r>
                        <a:rPr lang="en-GB" sz="1400" dirty="0" smtClean="0">
                          <a:effectLst/>
                        </a:rPr>
                        <a:t>Headaches,</a:t>
                      </a:r>
                      <a:r>
                        <a:rPr lang="en-GB" sz="1400" baseline="0" dirty="0" smtClean="0">
                          <a:effectLst/>
                        </a:rPr>
                        <a:t> d</a:t>
                      </a:r>
                      <a:r>
                        <a:rPr lang="en-GB" sz="1400" dirty="0" smtClean="0">
                          <a:effectLst/>
                        </a:rPr>
                        <a:t>izziness, depression, disturbed sleep,</a:t>
                      </a:r>
                    </a:p>
                    <a:p>
                      <a:pPr>
                        <a:lnSpc>
                          <a:spcPct val="107000"/>
                        </a:lnSpc>
                        <a:spcAft>
                          <a:spcPts val="0"/>
                        </a:spcAft>
                      </a:pPr>
                      <a:r>
                        <a:rPr lang="en-GB" sz="1400" dirty="0" smtClean="0">
                          <a:effectLst/>
                        </a:rPr>
                        <a:t>Irritability, fatigue, neck pain &amp; stiffness, tenderness in upper body,</a:t>
                      </a:r>
                      <a:r>
                        <a:rPr lang="en-GB" sz="1400" baseline="0" dirty="0" smtClean="0">
                          <a:effectLst/>
                        </a:rPr>
                        <a:t> t</a:t>
                      </a:r>
                      <a:r>
                        <a:rPr lang="en-GB" sz="1400" dirty="0" smtClean="0">
                          <a:effectLst/>
                        </a:rPr>
                        <a:t>ingling or numbness in the arm</a:t>
                      </a:r>
                    </a:p>
                    <a:p>
                      <a:pPr>
                        <a:lnSpc>
                          <a:spcPct val="107000"/>
                        </a:lnSpc>
                        <a:spcAft>
                          <a:spcPts val="0"/>
                        </a:spcAft>
                      </a:pPr>
                      <a:endParaRPr lang="en-GB" sz="1400" dirty="0" smtClean="0">
                        <a:effectLst/>
                      </a:endParaRPr>
                    </a:p>
                    <a:p>
                      <a:pPr>
                        <a:lnSpc>
                          <a:spcPct val="107000"/>
                        </a:lnSpc>
                        <a:spcAft>
                          <a:spcPts val="0"/>
                        </a:spcAft>
                      </a:pPr>
                      <a:r>
                        <a:rPr lang="en-GB" sz="1400" dirty="0" smtClean="0">
                          <a:effectLst/>
                        </a:rPr>
                        <a:t>Less common symptoms: blurred vision, tinnitus, problems with memory &amp; concentration</a:t>
                      </a:r>
                    </a:p>
                    <a:p>
                      <a:pPr>
                        <a:lnSpc>
                          <a:spcPct val="107000"/>
                        </a:lnSpc>
                        <a:spcAft>
                          <a:spcPts val="0"/>
                        </a:spcAft>
                      </a:pPr>
                      <a:r>
                        <a:rPr lang="en-GB" sz="1400" dirty="0" smtClean="0">
                          <a:effectLst/>
                        </a:rPr>
                        <a:t> </a:t>
                      </a:r>
                      <a:endParaRPr lang="en-GB" sz="1400" dirty="0">
                        <a:effectLst/>
                      </a:endParaRPr>
                    </a:p>
                  </a:txBody>
                  <a:tcPr marL="56474" marR="56474" marT="0" marB="0">
                    <a:solidFill>
                      <a:schemeClr val="accent2">
                        <a:lumMod val="40000"/>
                        <a:lumOff val="60000"/>
                      </a:schemeClr>
                    </a:solidFill>
                  </a:tcPr>
                </a:tc>
                <a:tc>
                  <a:txBody>
                    <a:bodyPr/>
                    <a:lstStyle/>
                    <a:p>
                      <a:pPr>
                        <a:lnSpc>
                          <a:spcPct val="107000"/>
                        </a:lnSpc>
                        <a:spcAft>
                          <a:spcPts val="0"/>
                        </a:spcAft>
                      </a:pPr>
                      <a:r>
                        <a:rPr lang="en-GB" sz="1400" dirty="0">
                          <a:effectLst/>
                        </a:rPr>
                        <a:t>Secondary headaches caused by an underlying condition</a:t>
                      </a:r>
                    </a:p>
                    <a:p>
                      <a:pPr>
                        <a:lnSpc>
                          <a:spcPct val="107000"/>
                        </a:lnSpc>
                        <a:spcAft>
                          <a:spcPts val="0"/>
                        </a:spcAft>
                      </a:pPr>
                      <a:r>
                        <a:rPr lang="en-GB" sz="1400" dirty="0">
                          <a:effectLst/>
                        </a:rPr>
                        <a:t> </a:t>
                      </a:r>
                    </a:p>
                    <a:p>
                      <a:pPr>
                        <a:lnSpc>
                          <a:spcPct val="107000"/>
                        </a:lnSpc>
                        <a:spcAft>
                          <a:spcPts val="0"/>
                        </a:spcAft>
                      </a:pPr>
                      <a:r>
                        <a:rPr lang="en-GB" sz="1400" dirty="0">
                          <a:effectLst/>
                        </a:rPr>
                        <a:t>Unilateral </a:t>
                      </a:r>
                      <a:r>
                        <a:rPr lang="en-GB" sz="1400" dirty="0" smtClean="0">
                          <a:effectLst/>
                        </a:rPr>
                        <a:t>headache, constant </a:t>
                      </a:r>
                      <a:r>
                        <a:rPr lang="en-GB" sz="1400" dirty="0">
                          <a:effectLst/>
                        </a:rPr>
                        <a:t>dull </a:t>
                      </a:r>
                      <a:r>
                        <a:rPr lang="en-GB" sz="1400" dirty="0" smtClean="0">
                          <a:effectLst/>
                        </a:rPr>
                        <a:t>ache, pain &amp; </a:t>
                      </a:r>
                      <a:r>
                        <a:rPr lang="en-GB" sz="1400" dirty="0">
                          <a:effectLst/>
                        </a:rPr>
                        <a:t>stiffness in the </a:t>
                      </a:r>
                      <a:r>
                        <a:rPr lang="en-GB" sz="1400" dirty="0" smtClean="0">
                          <a:effectLst/>
                        </a:rPr>
                        <a:t>neck, </a:t>
                      </a:r>
                      <a:r>
                        <a:rPr lang="en-GB" sz="1400" dirty="0" smtClean="0">
                          <a:effectLst/>
                          <a:latin typeface="Calibri" panose="020F0502020204030204" pitchFamily="34" charset="0"/>
                          <a:cs typeface="Calibri" panose="020F0502020204030204" pitchFamily="34" charset="0"/>
                        </a:rPr>
                        <a:t>↓ </a:t>
                      </a:r>
                      <a:r>
                        <a:rPr lang="en-GB" sz="1400" dirty="0" smtClean="0">
                          <a:effectLst/>
                        </a:rPr>
                        <a:t>ROM, pain </a:t>
                      </a:r>
                      <a:r>
                        <a:rPr lang="en-GB" sz="1400" dirty="0">
                          <a:effectLst/>
                        </a:rPr>
                        <a:t>around the </a:t>
                      </a:r>
                      <a:r>
                        <a:rPr lang="en-GB" sz="1400" dirty="0" smtClean="0">
                          <a:effectLst/>
                        </a:rPr>
                        <a:t>eyes, </a:t>
                      </a:r>
                      <a:endParaRPr lang="en-GB" sz="1400" dirty="0">
                        <a:effectLst/>
                      </a:endParaRPr>
                    </a:p>
                    <a:p>
                      <a:pPr>
                        <a:lnSpc>
                          <a:spcPct val="107000"/>
                        </a:lnSpc>
                        <a:spcAft>
                          <a:spcPts val="0"/>
                        </a:spcAft>
                      </a:pPr>
                      <a:r>
                        <a:rPr lang="en-GB" sz="1400" dirty="0">
                          <a:effectLst/>
                        </a:rPr>
                        <a:t>p</a:t>
                      </a:r>
                      <a:r>
                        <a:rPr lang="en-GB" sz="1400" dirty="0" smtClean="0">
                          <a:effectLst/>
                        </a:rPr>
                        <a:t>ain </a:t>
                      </a:r>
                      <a:r>
                        <a:rPr lang="en-GB" sz="1400" dirty="0">
                          <a:effectLst/>
                        </a:rPr>
                        <a:t>triggered by certain </a:t>
                      </a:r>
                      <a:r>
                        <a:rPr lang="en-GB" sz="1400" dirty="0" smtClean="0">
                          <a:effectLst/>
                        </a:rPr>
                        <a:t>movements, light &amp; </a:t>
                      </a:r>
                      <a:r>
                        <a:rPr lang="en-GB" sz="1400" dirty="0">
                          <a:effectLst/>
                        </a:rPr>
                        <a:t>noise </a:t>
                      </a:r>
                      <a:r>
                        <a:rPr lang="en-GB" sz="1400" dirty="0" smtClean="0">
                          <a:effectLst/>
                        </a:rPr>
                        <a:t>sensitivity, nausea, blurred </a:t>
                      </a:r>
                      <a:r>
                        <a:rPr lang="en-GB" sz="1400" dirty="0">
                          <a:effectLst/>
                        </a:rPr>
                        <a:t>v</a:t>
                      </a:r>
                      <a:r>
                        <a:rPr lang="en-GB" sz="1400" dirty="0" smtClean="0">
                          <a:effectLst/>
                        </a:rPr>
                        <a:t>ision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474" marR="56474" marT="0" marB="0">
                    <a:solidFill>
                      <a:schemeClr val="accent2">
                        <a:lumMod val="40000"/>
                        <a:lumOff val="60000"/>
                      </a:schemeClr>
                    </a:solidFill>
                  </a:tcPr>
                </a:tc>
                <a:tc>
                  <a:txBody>
                    <a:bodyPr/>
                    <a:lstStyle/>
                    <a:p>
                      <a:pPr>
                        <a:lnSpc>
                          <a:spcPct val="107000"/>
                        </a:lnSpc>
                        <a:spcAft>
                          <a:spcPts val="0"/>
                        </a:spcAft>
                      </a:pPr>
                      <a:r>
                        <a:rPr lang="en-GB" sz="1400" dirty="0" smtClean="0">
                          <a:effectLst/>
                        </a:rPr>
                        <a:t>Acute</a:t>
                      </a:r>
                      <a:r>
                        <a:rPr lang="en-GB" sz="1400" baseline="0" dirty="0" smtClean="0">
                          <a:effectLst/>
                        </a:rPr>
                        <a:t> onset of pain c</a:t>
                      </a:r>
                      <a:r>
                        <a:rPr lang="en-GB" sz="1400" dirty="0" smtClean="0">
                          <a:effectLst/>
                        </a:rPr>
                        <a:t>aused by a sudden</a:t>
                      </a:r>
                      <a:r>
                        <a:rPr lang="en-GB" sz="1400" baseline="0" dirty="0" smtClean="0">
                          <a:effectLst/>
                        </a:rPr>
                        <a:t> quick</a:t>
                      </a:r>
                      <a:r>
                        <a:rPr lang="en-GB" sz="1400" dirty="0" smtClean="0">
                          <a:effectLst/>
                        </a:rPr>
                        <a:t> movement</a:t>
                      </a:r>
                      <a:r>
                        <a:rPr lang="en-GB" sz="1400" baseline="0" dirty="0" smtClean="0">
                          <a:effectLst/>
                        </a:rPr>
                        <a:t> or </a:t>
                      </a:r>
                      <a:r>
                        <a:rPr lang="en-GB" sz="1400" dirty="0" smtClean="0">
                          <a:effectLst/>
                        </a:rPr>
                        <a:t> sleeping in an awkward position</a:t>
                      </a:r>
                    </a:p>
                    <a:p>
                      <a:pPr>
                        <a:lnSpc>
                          <a:spcPct val="107000"/>
                        </a:lnSpc>
                        <a:spcAft>
                          <a:spcPts val="0"/>
                        </a:spcAft>
                      </a:pPr>
                      <a:r>
                        <a:rPr lang="en-GB" sz="1400" dirty="0" smtClean="0">
                          <a:effectLst/>
                        </a:rPr>
                        <a:t> </a:t>
                      </a:r>
                    </a:p>
                    <a:p>
                      <a:pPr>
                        <a:lnSpc>
                          <a:spcPct val="107000"/>
                        </a:lnSpc>
                        <a:spcAft>
                          <a:spcPts val="0"/>
                        </a:spcAft>
                      </a:pPr>
                      <a:r>
                        <a:rPr lang="en-GB" sz="1400" dirty="0" smtClean="0">
                          <a:effectLst/>
                        </a:rPr>
                        <a:t>Headache, neck pain</a:t>
                      </a:r>
                      <a:r>
                        <a:rPr lang="en-GB" sz="1400" baseline="0" dirty="0" smtClean="0">
                          <a:effectLst/>
                        </a:rPr>
                        <a:t> o</a:t>
                      </a:r>
                      <a:r>
                        <a:rPr lang="en-GB" sz="1400" dirty="0" smtClean="0">
                          <a:effectLst/>
                        </a:rPr>
                        <a:t>r stiffness, difficulty moving head, swollen neck muscles, chin tilted to one side, one shoulder higher than the other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474" marR="56474" marT="0" marB="0">
                    <a:solidFill>
                      <a:schemeClr val="accent2">
                        <a:lumMod val="40000"/>
                        <a:lumOff val="60000"/>
                      </a:schemeClr>
                    </a:solidFill>
                  </a:tcPr>
                </a:tc>
              </a:tr>
            </a:tbl>
          </a:graphicData>
        </a:graphic>
      </p:graphicFrame>
    </p:spTree>
    <p:extLst>
      <p:ext uri="{BB962C8B-B14F-4D97-AF65-F5344CB8AC3E}">
        <p14:creationId xmlns:p14="http://schemas.microsoft.com/office/powerpoint/2010/main" val="856728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6596"/>
          </a:xfrm>
        </p:spPr>
        <p:txBody>
          <a:bodyPr>
            <a:normAutofit/>
          </a:bodyPr>
          <a:lstStyle/>
          <a:p>
            <a:r>
              <a:rPr lang="en-GB" dirty="0" smtClean="0"/>
              <a:t>Red Flags and Contraindications</a:t>
            </a:r>
            <a:endParaRPr lang="en-GB" dirty="0"/>
          </a:p>
        </p:txBody>
      </p:sp>
      <p:sp>
        <p:nvSpPr>
          <p:cNvPr id="3" name="Content Placeholder 2"/>
          <p:cNvSpPr>
            <a:spLocks noGrp="1"/>
          </p:cNvSpPr>
          <p:nvPr>
            <p:ph idx="1"/>
          </p:nvPr>
        </p:nvSpPr>
        <p:spPr>
          <a:xfrm>
            <a:off x="957470" y="1404732"/>
            <a:ext cx="9525000" cy="4558746"/>
          </a:xfrm>
        </p:spPr>
        <p:txBody>
          <a:bodyPr>
            <a:noAutofit/>
          </a:bodyPr>
          <a:lstStyle/>
          <a:p>
            <a:pPr marL="0" indent="0">
              <a:spcBef>
                <a:spcPts val="0"/>
              </a:spcBef>
              <a:buNone/>
            </a:pPr>
            <a:r>
              <a:rPr lang="en-GB" sz="2000" dirty="0" smtClean="0"/>
              <a:t>Neck pain and dizziness could be an indication of a </a:t>
            </a:r>
            <a:r>
              <a:rPr lang="en-GB" sz="2000" b="1" dirty="0" smtClean="0"/>
              <a:t>not to miss </a:t>
            </a:r>
            <a:r>
              <a:rPr lang="en-GB" sz="2000" dirty="0" smtClean="0"/>
              <a:t>Red Flag condition or Contraindication that may require further medical assessment and referral to a GP:  </a:t>
            </a:r>
          </a:p>
          <a:p>
            <a:pPr marL="0" indent="0">
              <a:spcBef>
                <a:spcPts val="0"/>
              </a:spcBef>
              <a:buNone/>
            </a:pPr>
            <a:endParaRPr lang="en-GB" sz="2000" dirty="0" smtClean="0"/>
          </a:p>
          <a:p>
            <a:pPr>
              <a:spcBef>
                <a:spcPts val="0"/>
              </a:spcBef>
            </a:pPr>
            <a:r>
              <a:rPr lang="en-GB" sz="2000" dirty="0" smtClean="0"/>
              <a:t>Cardiac – heart attack, </a:t>
            </a:r>
            <a:r>
              <a:rPr lang="en-GB" sz="2000" dirty="0"/>
              <a:t>t</a:t>
            </a:r>
            <a:r>
              <a:rPr lang="en-GB" sz="2000" dirty="0" smtClean="0"/>
              <a:t>ransient ischemic attack or cardiomyopathy</a:t>
            </a:r>
          </a:p>
          <a:p>
            <a:pPr>
              <a:spcBef>
                <a:spcPts val="0"/>
              </a:spcBef>
            </a:pPr>
            <a:r>
              <a:rPr lang="en-GB" sz="2000" dirty="0" smtClean="0"/>
              <a:t>Cervical arterial dysfunction –</a:t>
            </a:r>
            <a:r>
              <a:rPr lang="en-GB" sz="2000" dirty="0" err="1" smtClean="0"/>
              <a:t>vertebrobasilar</a:t>
            </a:r>
            <a:r>
              <a:rPr lang="en-GB" sz="2000" dirty="0" smtClean="0"/>
              <a:t> insufficiency (VBI) and cervical arterial dissection. </a:t>
            </a:r>
          </a:p>
          <a:p>
            <a:pPr>
              <a:spcBef>
                <a:spcPts val="0"/>
              </a:spcBef>
            </a:pPr>
            <a:r>
              <a:rPr lang="en-GB" sz="2000" dirty="0" err="1" smtClean="0"/>
              <a:t>Cranio</a:t>
            </a:r>
            <a:r>
              <a:rPr lang="en-GB" sz="2000" dirty="0" smtClean="0"/>
              <a:t>-cervical ligament injury </a:t>
            </a:r>
          </a:p>
          <a:p>
            <a:pPr>
              <a:spcBef>
                <a:spcPts val="0"/>
              </a:spcBef>
            </a:pPr>
            <a:r>
              <a:rPr lang="en-GB" sz="2000" dirty="0" smtClean="0"/>
              <a:t>Cervical Radiculopathy</a:t>
            </a:r>
          </a:p>
          <a:p>
            <a:pPr>
              <a:spcBef>
                <a:spcPts val="0"/>
              </a:spcBef>
            </a:pPr>
            <a:r>
              <a:rPr lang="en-GB" sz="2000" dirty="0" smtClean="0"/>
              <a:t>Fracture of cervical </a:t>
            </a:r>
            <a:r>
              <a:rPr lang="en-GB" sz="2000" dirty="0" err="1" smtClean="0"/>
              <a:t>vertabrae</a:t>
            </a:r>
            <a:endParaRPr lang="en-GB" sz="2000" dirty="0" smtClean="0"/>
          </a:p>
          <a:p>
            <a:pPr>
              <a:spcBef>
                <a:spcPts val="0"/>
              </a:spcBef>
            </a:pPr>
            <a:r>
              <a:rPr lang="en-GB" sz="2000" dirty="0" smtClean="0"/>
              <a:t>Cancer – Epstein Barr virus</a:t>
            </a:r>
          </a:p>
          <a:p>
            <a:pPr>
              <a:spcBef>
                <a:spcPts val="0"/>
              </a:spcBef>
            </a:pPr>
            <a:r>
              <a:rPr lang="en-GB" sz="2000" dirty="0" smtClean="0"/>
              <a:t>Rheumatoid Arthritis</a:t>
            </a:r>
          </a:p>
          <a:p>
            <a:pPr>
              <a:spcBef>
                <a:spcPts val="0"/>
              </a:spcBef>
            </a:pPr>
            <a:r>
              <a:rPr lang="en-GB" sz="2000" dirty="0" smtClean="0"/>
              <a:t>Infections – e.g. Meningitis </a:t>
            </a:r>
          </a:p>
          <a:p>
            <a:pPr marL="0" indent="0">
              <a:spcBef>
                <a:spcPts val="0"/>
              </a:spcBef>
              <a:buNone/>
            </a:pPr>
            <a:endParaRPr lang="en-GB" sz="2000" dirty="0" smtClean="0"/>
          </a:p>
          <a:p>
            <a:pPr marL="0" indent="0">
              <a:buNone/>
            </a:pPr>
            <a:r>
              <a:rPr lang="en-GB" sz="2000" dirty="0" smtClean="0"/>
              <a:t>Red Flags and contraindications should be eliminated during the SA before progressing further with the clinical examination.</a:t>
            </a:r>
            <a:endParaRPr lang="en-GB" sz="2000" dirty="0"/>
          </a:p>
        </p:txBody>
      </p:sp>
    </p:spTree>
    <p:extLst>
      <p:ext uri="{BB962C8B-B14F-4D97-AF65-F5344CB8AC3E}">
        <p14:creationId xmlns:p14="http://schemas.microsoft.com/office/powerpoint/2010/main" val="3420456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92614"/>
          </a:xfrm>
        </p:spPr>
        <p:txBody>
          <a:bodyPr/>
          <a:lstStyle/>
          <a:p>
            <a:r>
              <a:rPr lang="en-GB" dirty="0" smtClean="0"/>
              <a:t>The area, nature and intensity of Pain</a:t>
            </a:r>
            <a:endParaRPr lang="en-GB" dirty="0"/>
          </a:p>
        </p:txBody>
      </p:sp>
      <p:sp>
        <p:nvSpPr>
          <p:cNvPr id="3" name="Content Placeholder 2"/>
          <p:cNvSpPr>
            <a:spLocks noGrp="1"/>
          </p:cNvSpPr>
          <p:nvPr>
            <p:ph idx="1"/>
          </p:nvPr>
        </p:nvSpPr>
        <p:spPr>
          <a:xfrm>
            <a:off x="851079" y="1782697"/>
            <a:ext cx="9593687" cy="3974159"/>
          </a:xfrm>
        </p:spPr>
        <p:txBody>
          <a:bodyPr>
            <a:normAutofit/>
          </a:bodyPr>
          <a:lstStyle/>
          <a:p>
            <a:pPr marL="0" indent="0">
              <a:buNone/>
            </a:pPr>
            <a:r>
              <a:rPr lang="en-GB" sz="2400" dirty="0" smtClean="0"/>
              <a:t>It is important to establish the area, nature and intensity of the pain:</a:t>
            </a:r>
          </a:p>
          <a:p>
            <a:r>
              <a:rPr lang="en-GB" sz="2400" b="1" dirty="0" smtClean="0"/>
              <a:t>Area of pain </a:t>
            </a:r>
            <a:r>
              <a:rPr lang="en-GB" sz="2400" dirty="0" smtClean="0"/>
              <a:t>will give an indication of the source </a:t>
            </a:r>
          </a:p>
          <a:p>
            <a:r>
              <a:rPr lang="en-GB" sz="2400" b="1" dirty="0" smtClean="0"/>
              <a:t>Nature of the pain</a:t>
            </a:r>
            <a:r>
              <a:rPr lang="en-GB" sz="2400" dirty="0" smtClean="0"/>
              <a:t> can give an indication of the pain mechanisms. Is the pain catching, an ache, piercing or burning? </a:t>
            </a:r>
          </a:p>
          <a:p>
            <a:r>
              <a:rPr lang="en-GB" sz="2400" b="1" dirty="0" smtClean="0"/>
              <a:t>Aggravating &amp; easing factors </a:t>
            </a:r>
            <a:r>
              <a:rPr lang="en-GB" sz="2400" dirty="0" smtClean="0"/>
              <a:t>– establish the movements, activities and postures that aggravate or ease the pain. </a:t>
            </a:r>
          </a:p>
          <a:p>
            <a:r>
              <a:rPr lang="en-GB" sz="2400" b="1" dirty="0" smtClean="0"/>
              <a:t>High or low irritability</a:t>
            </a:r>
            <a:r>
              <a:rPr lang="en-GB" sz="2400" dirty="0" smtClean="0"/>
              <a:t> – high irritability, pain intensity and acuteness of injury will limit the physical examination and the intensity of treatment.</a:t>
            </a:r>
            <a:endParaRPr lang="en-GB" sz="2400" dirty="0"/>
          </a:p>
        </p:txBody>
      </p:sp>
    </p:spTree>
    <p:extLst>
      <p:ext uri="{BB962C8B-B14F-4D97-AF65-F5344CB8AC3E}">
        <p14:creationId xmlns:p14="http://schemas.microsoft.com/office/powerpoint/2010/main" val="797068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6597"/>
          </a:xfrm>
        </p:spPr>
        <p:txBody>
          <a:bodyPr>
            <a:normAutofit fontScale="90000"/>
          </a:bodyPr>
          <a:lstStyle/>
          <a:p>
            <a:r>
              <a:rPr lang="en-GB" dirty="0" smtClean="0"/>
              <a:t>Past medical history, current medications, psycho and social factors</a:t>
            </a:r>
            <a:endParaRPr lang="en-GB" dirty="0"/>
          </a:p>
        </p:txBody>
      </p:sp>
      <p:sp>
        <p:nvSpPr>
          <p:cNvPr id="3" name="Content Placeholder 2"/>
          <p:cNvSpPr>
            <a:spLocks noGrp="1"/>
          </p:cNvSpPr>
          <p:nvPr>
            <p:ph idx="1"/>
          </p:nvPr>
        </p:nvSpPr>
        <p:spPr>
          <a:xfrm>
            <a:off x="838200" y="1649055"/>
            <a:ext cx="9748234" cy="4648715"/>
          </a:xfrm>
        </p:spPr>
        <p:txBody>
          <a:bodyPr>
            <a:normAutofit/>
          </a:bodyPr>
          <a:lstStyle/>
          <a:p>
            <a:r>
              <a:rPr lang="en-GB" sz="2400" b="1" dirty="0" smtClean="0"/>
              <a:t>Past medical history &amp; current medications </a:t>
            </a:r>
            <a:r>
              <a:rPr lang="en-GB" sz="2400" dirty="0" smtClean="0"/>
              <a:t>– previous injuries or illnesses and current prescribed medications may have an impact upon current injury. </a:t>
            </a:r>
          </a:p>
          <a:p>
            <a:r>
              <a:rPr lang="en-GB" sz="2400" b="1" dirty="0" smtClean="0"/>
              <a:t>Psychological factors </a:t>
            </a:r>
            <a:r>
              <a:rPr lang="en-GB" sz="2400" dirty="0" smtClean="0"/>
              <a:t>– fear of movement, changes in training patterns and participation of sport, how the client is coping with and managing the pain (reliance on medication), anxiety and depression gives the therapist a clearer impression of how the injury is affecting their client and how to manage the injury and subsequent treatment.</a:t>
            </a:r>
          </a:p>
          <a:p>
            <a:r>
              <a:rPr lang="en-GB" sz="2400" b="1" dirty="0" smtClean="0"/>
              <a:t>Social factors</a:t>
            </a:r>
            <a:r>
              <a:rPr lang="en-GB" sz="2400" dirty="0" smtClean="0"/>
              <a:t> – pressures in work and family life that may have an impact upon the client’s injury</a:t>
            </a:r>
            <a:endParaRPr lang="en-GB" sz="2400" dirty="0"/>
          </a:p>
        </p:txBody>
      </p:sp>
    </p:spTree>
    <p:extLst>
      <p:ext uri="{BB962C8B-B14F-4D97-AF65-F5344CB8AC3E}">
        <p14:creationId xmlns:p14="http://schemas.microsoft.com/office/powerpoint/2010/main" val="3989973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Significant and positive findings from clinical assessment</a:t>
            </a:r>
            <a:endParaRPr lang="en-GB"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95062" y="1537253"/>
            <a:ext cx="3717516" cy="5055567"/>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5059" y="1563757"/>
            <a:ext cx="3771306" cy="5027124"/>
          </a:xfrm>
          <a:prstGeom prst="rect">
            <a:avLst/>
          </a:prstGeom>
        </p:spPr>
      </p:pic>
    </p:spTree>
    <p:extLst>
      <p:ext uri="{BB962C8B-B14F-4D97-AF65-F5344CB8AC3E}">
        <p14:creationId xmlns:p14="http://schemas.microsoft.com/office/powerpoint/2010/main" val="2464707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7469" y="371062"/>
            <a:ext cx="9697279" cy="768626"/>
          </a:xfrm>
        </p:spPr>
        <p:txBody>
          <a:bodyPr/>
          <a:lstStyle/>
          <a:p>
            <a:r>
              <a:rPr lang="en-GB" dirty="0" smtClean="0"/>
              <a:t>Differential Diagnosis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6570477"/>
              </p:ext>
            </p:extLst>
          </p:nvPr>
        </p:nvGraphicFramePr>
        <p:xfrm>
          <a:off x="967409" y="1140015"/>
          <a:ext cx="9700591" cy="5054855"/>
        </p:xfrm>
        <a:graphic>
          <a:graphicData uri="http://schemas.openxmlformats.org/drawingml/2006/table">
            <a:tbl>
              <a:tblPr firstRow="1" firstCol="1" bandRow="1">
                <a:tableStyleId>{5C22544A-7EE6-4342-B048-85BDC9FD1C3A}</a:tableStyleId>
              </a:tblPr>
              <a:tblGrid>
                <a:gridCol w="1573878"/>
                <a:gridCol w="2169209"/>
                <a:gridCol w="3055951"/>
                <a:gridCol w="1478596"/>
                <a:gridCol w="1422957"/>
              </a:tblGrid>
              <a:tr h="216150">
                <a:tc>
                  <a:txBody>
                    <a:bodyPr/>
                    <a:lstStyle/>
                    <a:p>
                      <a:pPr algn="ctr">
                        <a:lnSpc>
                          <a:spcPct val="107000"/>
                        </a:lnSpc>
                        <a:spcAft>
                          <a:spcPts val="0"/>
                        </a:spcAft>
                      </a:pPr>
                      <a:r>
                        <a:rPr lang="en-GB" sz="1600" dirty="0">
                          <a:effectLst/>
                        </a:rPr>
                        <a:t>Mechanism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529" marR="55529" marT="0" marB="0">
                    <a:solidFill>
                      <a:schemeClr val="accent2">
                        <a:lumMod val="75000"/>
                      </a:schemeClr>
                    </a:solidFill>
                  </a:tcPr>
                </a:tc>
                <a:tc>
                  <a:txBody>
                    <a:bodyPr/>
                    <a:lstStyle/>
                    <a:p>
                      <a:pPr algn="ctr">
                        <a:lnSpc>
                          <a:spcPct val="107000"/>
                        </a:lnSpc>
                        <a:spcAft>
                          <a:spcPts val="0"/>
                        </a:spcAft>
                      </a:pPr>
                      <a:r>
                        <a:rPr lang="en-GB" sz="1600" dirty="0">
                          <a:effectLst/>
                        </a:rPr>
                        <a:t>Subjective </a:t>
                      </a:r>
                      <a:r>
                        <a:rPr lang="en-GB" sz="1600" dirty="0" err="1">
                          <a:effectLst/>
                        </a:rPr>
                        <a:t>Ax</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529" marR="55529" marT="0" marB="0">
                    <a:solidFill>
                      <a:schemeClr val="accent2">
                        <a:lumMod val="75000"/>
                      </a:schemeClr>
                    </a:solidFill>
                  </a:tcPr>
                </a:tc>
                <a:tc>
                  <a:txBody>
                    <a:bodyPr/>
                    <a:lstStyle/>
                    <a:p>
                      <a:pPr algn="ctr">
                        <a:lnSpc>
                          <a:spcPct val="107000"/>
                        </a:lnSpc>
                        <a:spcAft>
                          <a:spcPts val="0"/>
                        </a:spcAft>
                      </a:pPr>
                      <a:r>
                        <a:rPr lang="en-GB" sz="1600" dirty="0">
                          <a:effectLst/>
                        </a:rPr>
                        <a:t>Objective </a:t>
                      </a:r>
                      <a:r>
                        <a:rPr lang="en-GB" sz="1600" dirty="0" err="1">
                          <a:effectLst/>
                        </a:rPr>
                        <a:t>Ax</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529" marR="55529" marT="0" marB="0">
                    <a:solidFill>
                      <a:schemeClr val="accent2">
                        <a:lumMod val="75000"/>
                      </a:schemeClr>
                    </a:solidFill>
                  </a:tcPr>
                </a:tc>
                <a:tc>
                  <a:txBody>
                    <a:bodyPr/>
                    <a:lstStyle/>
                    <a:p>
                      <a:pPr algn="ctr">
                        <a:lnSpc>
                          <a:spcPct val="107000"/>
                        </a:lnSpc>
                        <a:spcAft>
                          <a:spcPts val="0"/>
                        </a:spcAft>
                      </a:pPr>
                      <a:r>
                        <a:rPr lang="en-GB" sz="1600" dirty="0">
                          <a:effectLst/>
                        </a:rPr>
                        <a:t>DDX</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529" marR="55529" marT="0" marB="0">
                    <a:solidFill>
                      <a:schemeClr val="accent2">
                        <a:lumMod val="75000"/>
                      </a:schemeClr>
                    </a:solidFill>
                  </a:tcPr>
                </a:tc>
                <a:tc>
                  <a:txBody>
                    <a:bodyPr/>
                    <a:lstStyle/>
                    <a:p>
                      <a:pPr algn="ctr">
                        <a:lnSpc>
                          <a:spcPct val="107000"/>
                        </a:lnSpc>
                        <a:spcAft>
                          <a:spcPts val="0"/>
                        </a:spcAft>
                      </a:pPr>
                      <a:r>
                        <a:rPr lang="en-GB" sz="1600" dirty="0">
                          <a:effectLst/>
                        </a:rPr>
                        <a:t>Treatment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529" marR="55529" marT="0" marB="0">
                    <a:solidFill>
                      <a:schemeClr val="accent2">
                        <a:lumMod val="75000"/>
                      </a:schemeClr>
                    </a:solidFill>
                  </a:tcPr>
                </a:tc>
              </a:tr>
              <a:tr h="3951250">
                <a:tc>
                  <a:txBody>
                    <a:bodyPr/>
                    <a:lstStyle/>
                    <a:p>
                      <a:pPr>
                        <a:lnSpc>
                          <a:spcPct val="107000"/>
                        </a:lnSpc>
                        <a:spcAft>
                          <a:spcPts val="0"/>
                        </a:spcAft>
                      </a:pPr>
                      <a:r>
                        <a:rPr lang="en-GB" sz="1400" b="0" smtClean="0">
                          <a:solidFill>
                            <a:schemeClr val="tx1"/>
                          </a:solidFill>
                          <a:effectLst/>
                        </a:rPr>
                        <a:t> Punch to the head during competitive</a:t>
                      </a:r>
                      <a:r>
                        <a:rPr lang="en-GB" sz="1400" b="0" baseline="0" smtClean="0">
                          <a:solidFill>
                            <a:schemeClr val="tx1"/>
                          </a:solidFill>
                          <a:effectLst/>
                        </a:rPr>
                        <a:t> boxing bout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29" marR="55529" marT="0" marB="0">
                    <a:solidFill>
                      <a:schemeClr val="accent2">
                        <a:lumMod val="60000"/>
                        <a:lumOff val="40000"/>
                      </a:schemeClr>
                    </a:solidFill>
                  </a:tcPr>
                </a:tc>
                <a:tc>
                  <a:txBody>
                    <a:bodyPr/>
                    <a:lstStyle/>
                    <a:p>
                      <a:pPr>
                        <a:lnSpc>
                          <a:spcPct val="107000"/>
                        </a:lnSpc>
                        <a:spcAft>
                          <a:spcPts val="0"/>
                        </a:spcAft>
                      </a:pPr>
                      <a:r>
                        <a:rPr lang="en-GB" sz="1400" dirty="0">
                          <a:effectLst/>
                        </a:rPr>
                        <a:t>↑ Neck pain and headaches after boxing match</a:t>
                      </a:r>
                    </a:p>
                    <a:p>
                      <a:pPr>
                        <a:lnSpc>
                          <a:spcPct val="107000"/>
                        </a:lnSpc>
                        <a:spcAft>
                          <a:spcPts val="0"/>
                        </a:spcAft>
                      </a:pPr>
                      <a:r>
                        <a:rPr lang="en-GB" sz="1400" dirty="0">
                          <a:effectLst/>
                        </a:rPr>
                        <a:t> </a:t>
                      </a:r>
                    </a:p>
                    <a:p>
                      <a:pPr>
                        <a:lnSpc>
                          <a:spcPct val="107000"/>
                        </a:lnSpc>
                        <a:spcAft>
                          <a:spcPts val="0"/>
                        </a:spcAft>
                      </a:pPr>
                      <a:r>
                        <a:rPr lang="en-GB" sz="1400" dirty="0">
                          <a:effectLst/>
                        </a:rPr>
                        <a:t>Disturbed sleep</a:t>
                      </a:r>
                    </a:p>
                    <a:p>
                      <a:pPr>
                        <a:lnSpc>
                          <a:spcPct val="107000"/>
                        </a:lnSpc>
                        <a:spcAft>
                          <a:spcPts val="0"/>
                        </a:spcAft>
                      </a:pPr>
                      <a:r>
                        <a:rPr lang="en-GB" sz="1400" dirty="0">
                          <a:effectLst/>
                        </a:rPr>
                        <a:t> </a:t>
                      </a:r>
                    </a:p>
                    <a:p>
                      <a:pPr>
                        <a:lnSpc>
                          <a:spcPct val="107000"/>
                        </a:lnSpc>
                        <a:spcAft>
                          <a:spcPts val="0"/>
                        </a:spcAft>
                      </a:pPr>
                      <a:r>
                        <a:rPr lang="en-GB" sz="1400" dirty="0">
                          <a:effectLst/>
                        </a:rPr>
                        <a:t>Feeling </a:t>
                      </a:r>
                      <a:r>
                        <a:rPr lang="en-GB" sz="1400" dirty="0" smtClean="0">
                          <a:effectLst/>
                        </a:rPr>
                        <a:t>tired</a:t>
                      </a:r>
                    </a:p>
                    <a:p>
                      <a:pPr>
                        <a:lnSpc>
                          <a:spcPct val="107000"/>
                        </a:lnSpc>
                        <a:spcAft>
                          <a:spcPts val="0"/>
                        </a:spcAft>
                      </a:pPr>
                      <a:endParaRPr lang="en-GB" sz="1400" dirty="0">
                        <a:effectLst/>
                      </a:endParaRPr>
                    </a:p>
                    <a:p>
                      <a:pPr>
                        <a:lnSpc>
                          <a:spcPct val="107000"/>
                        </a:lnSpc>
                        <a:spcAft>
                          <a:spcPts val="0"/>
                        </a:spcAft>
                      </a:pPr>
                      <a:r>
                        <a:rPr lang="en-GB" sz="1400" dirty="0">
                          <a:effectLst/>
                        </a:rPr>
                        <a:t>Ringing in </a:t>
                      </a:r>
                      <a:r>
                        <a:rPr lang="en-GB" sz="1400" dirty="0" smtClean="0">
                          <a:effectLst/>
                        </a:rPr>
                        <a:t>ears</a:t>
                      </a:r>
                    </a:p>
                    <a:p>
                      <a:pPr>
                        <a:lnSpc>
                          <a:spcPct val="107000"/>
                        </a:lnSpc>
                        <a:spcAft>
                          <a:spcPts val="0"/>
                        </a:spcAft>
                      </a:pPr>
                      <a:endParaRPr lang="en-GB" sz="1400" dirty="0">
                        <a:effectLst/>
                      </a:endParaRPr>
                    </a:p>
                    <a:p>
                      <a:pPr>
                        <a:lnSpc>
                          <a:spcPct val="107000"/>
                        </a:lnSpc>
                        <a:spcAft>
                          <a:spcPts val="0"/>
                        </a:spcAft>
                      </a:pPr>
                      <a:r>
                        <a:rPr lang="en-GB" sz="1400" dirty="0" smtClean="0">
                          <a:effectLst/>
                        </a:rPr>
                        <a:t>Dizziness</a:t>
                      </a:r>
                    </a:p>
                    <a:p>
                      <a:pPr>
                        <a:lnSpc>
                          <a:spcPct val="107000"/>
                        </a:lnSpc>
                        <a:spcAft>
                          <a:spcPts val="0"/>
                        </a:spcAft>
                      </a:pPr>
                      <a:endParaRPr lang="en-GB" sz="1400" dirty="0">
                        <a:effectLst/>
                      </a:endParaRPr>
                    </a:p>
                    <a:p>
                      <a:pPr>
                        <a:lnSpc>
                          <a:spcPct val="107000"/>
                        </a:lnSpc>
                        <a:spcAft>
                          <a:spcPts val="0"/>
                        </a:spcAft>
                      </a:pPr>
                      <a:r>
                        <a:rPr lang="en-GB" sz="1400" dirty="0">
                          <a:effectLst/>
                        </a:rPr>
                        <a:t>Sore shoulders, upper back and </a:t>
                      </a:r>
                      <a:r>
                        <a:rPr lang="en-GB" sz="1400" dirty="0" smtClean="0">
                          <a:effectLst/>
                        </a:rPr>
                        <a:t>arms</a:t>
                      </a:r>
                    </a:p>
                    <a:p>
                      <a:pPr>
                        <a:lnSpc>
                          <a:spcPct val="107000"/>
                        </a:lnSpc>
                        <a:spcAft>
                          <a:spcPts val="0"/>
                        </a:spcAft>
                      </a:pPr>
                      <a:endParaRPr lang="en-GB" sz="1400" dirty="0">
                        <a:effectLst/>
                      </a:endParaRPr>
                    </a:p>
                    <a:p>
                      <a:pPr>
                        <a:lnSpc>
                          <a:spcPct val="107000"/>
                        </a:lnSpc>
                        <a:spcAft>
                          <a:spcPts val="0"/>
                        </a:spcAft>
                      </a:pPr>
                      <a:r>
                        <a:rPr lang="en-GB" sz="1400" dirty="0">
                          <a:effectLst/>
                        </a:rPr>
                        <a:t>Tingling down left </a:t>
                      </a:r>
                      <a:r>
                        <a:rPr lang="en-GB" sz="1400" dirty="0" smtClean="0">
                          <a:effectLst/>
                        </a:rPr>
                        <a:t>arm</a:t>
                      </a:r>
                    </a:p>
                    <a:p>
                      <a:pPr>
                        <a:lnSpc>
                          <a:spcPct val="107000"/>
                        </a:lnSpc>
                        <a:spcAft>
                          <a:spcPts val="0"/>
                        </a:spcAft>
                      </a:pPr>
                      <a:endParaRPr lang="en-GB" sz="1400" dirty="0">
                        <a:effectLst/>
                      </a:endParaRPr>
                    </a:p>
                    <a:p>
                      <a:pPr>
                        <a:lnSpc>
                          <a:spcPct val="107000"/>
                        </a:lnSpc>
                        <a:spcAft>
                          <a:spcPts val="0"/>
                        </a:spcAft>
                      </a:pPr>
                      <a:r>
                        <a:rPr lang="en-GB" sz="1400" dirty="0">
                          <a:effectLst/>
                        </a:rPr>
                        <a:t>EMS of neck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29" marR="55529" marT="0" marB="0">
                    <a:solidFill>
                      <a:schemeClr val="accent2">
                        <a:lumMod val="60000"/>
                        <a:lumOff val="40000"/>
                      </a:schemeClr>
                    </a:solidFill>
                  </a:tcPr>
                </a:tc>
                <a:tc>
                  <a:txBody>
                    <a:bodyPr/>
                    <a:lstStyle/>
                    <a:p>
                      <a:pPr>
                        <a:lnSpc>
                          <a:spcPct val="107000"/>
                        </a:lnSpc>
                        <a:spcAft>
                          <a:spcPts val="0"/>
                        </a:spcAft>
                      </a:pPr>
                      <a:r>
                        <a:rPr lang="en-GB" sz="1400" dirty="0" smtClean="0">
                          <a:effectLst/>
                        </a:rPr>
                        <a:t>Head </a:t>
                      </a:r>
                      <a:r>
                        <a:rPr lang="en-GB" sz="1400" dirty="0">
                          <a:effectLst/>
                        </a:rPr>
                        <a:t>tilted slightly to the right – guarding of left side of neck?</a:t>
                      </a:r>
                    </a:p>
                    <a:p>
                      <a:pPr>
                        <a:lnSpc>
                          <a:spcPct val="107000"/>
                        </a:lnSpc>
                        <a:spcAft>
                          <a:spcPts val="0"/>
                        </a:spcAft>
                      </a:pPr>
                      <a:r>
                        <a:rPr lang="en-GB" sz="1400" dirty="0">
                          <a:effectLst/>
                        </a:rPr>
                        <a:t> </a:t>
                      </a:r>
                    </a:p>
                    <a:p>
                      <a:pPr>
                        <a:lnSpc>
                          <a:spcPct val="107000"/>
                        </a:lnSpc>
                        <a:spcAft>
                          <a:spcPts val="0"/>
                        </a:spcAft>
                      </a:pPr>
                      <a:r>
                        <a:rPr lang="en-GB" sz="1400" dirty="0">
                          <a:effectLst/>
                        </a:rPr>
                        <a:t>Palpation: </a:t>
                      </a:r>
                      <a:r>
                        <a:rPr lang="en-GB" sz="1400" dirty="0" smtClean="0">
                          <a:effectLst/>
                        </a:rPr>
                        <a:t>Tenderness </a:t>
                      </a:r>
                      <a:r>
                        <a:rPr lang="en-GB" sz="1400" dirty="0">
                          <a:effectLst/>
                        </a:rPr>
                        <a:t>over spinous </a:t>
                      </a:r>
                      <a:r>
                        <a:rPr lang="en-GB" sz="1400" dirty="0" smtClean="0">
                          <a:effectLst/>
                        </a:rPr>
                        <a:t>processes.</a:t>
                      </a:r>
                      <a:r>
                        <a:rPr lang="en-GB" sz="1400" baseline="0" dirty="0" smtClean="0">
                          <a:effectLst/>
                        </a:rPr>
                        <a:t> Tension in muscles around the neck. Red in colour &amp; feel warm</a:t>
                      </a:r>
                    </a:p>
                    <a:p>
                      <a:pPr>
                        <a:lnSpc>
                          <a:spcPct val="107000"/>
                        </a:lnSpc>
                        <a:spcAft>
                          <a:spcPts val="0"/>
                        </a:spcAft>
                      </a:pPr>
                      <a:r>
                        <a:rPr lang="en-GB" sz="1400" dirty="0" smtClean="0">
                          <a:effectLst/>
                        </a:rPr>
                        <a:t>UFT</a:t>
                      </a:r>
                      <a:r>
                        <a:rPr lang="en-GB" sz="1400" dirty="0">
                          <a:effectLst/>
                        </a:rPr>
                        <a:t>, Lev </a:t>
                      </a:r>
                      <a:r>
                        <a:rPr lang="en-GB" sz="1400" dirty="0" err="1">
                          <a:effectLst/>
                        </a:rPr>
                        <a:t>Scap</a:t>
                      </a:r>
                      <a:r>
                        <a:rPr lang="en-GB" sz="1400" dirty="0">
                          <a:effectLst/>
                        </a:rPr>
                        <a:t> &amp; SM</a:t>
                      </a:r>
                    </a:p>
                    <a:p>
                      <a:pPr>
                        <a:lnSpc>
                          <a:spcPct val="107000"/>
                        </a:lnSpc>
                        <a:spcAft>
                          <a:spcPts val="0"/>
                        </a:spcAft>
                      </a:pPr>
                      <a:r>
                        <a:rPr lang="en-GB" sz="1400" dirty="0">
                          <a:effectLst/>
                        </a:rPr>
                        <a:t> </a:t>
                      </a:r>
                    </a:p>
                    <a:p>
                      <a:pPr>
                        <a:lnSpc>
                          <a:spcPct val="107000"/>
                        </a:lnSpc>
                        <a:spcAft>
                          <a:spcPts val="0"/>
                        </a:spcAft>
                      </a:pPr>
                      <a:r>
                        <a:rPr lang="en-GB" sz="1400" dirty="0">
                          <a:effectLst/>
                        </a:rPr>
                        <a:t>↓AROM in Flex, Ext, Rotation, Lateral Flex</a:t>
                      </a:r>
                    </a:p>
                    <a:p>
                      <a:pPr>
                        <a:lnSpc>
                          <a:spcPct val="107000"/>
                        </a:lnSpc>
                        <a:spcAft>
                          <a:spcPts val="0"/>
                        </a:spcAft>
                      </a:pPr>
                      <a:r>
                        <a:rPr lang="en-GB" sz="1400" dirty="0">
                          <a:effectLst/>
                        </a:rPr>
                        <a:t> </a:t>
                      </a:r>
                    </a:p>
                    <a:p>
                      <a:pPr>
                        <a:lnSpc>
                          <a:spcPct val="107000"/>
                        </a:lnSpc>
                        <a:spcAft>
                          <a:spcPts val="0"/>
                        </a:spcAft>
                      </a:pPr>
                      <a:r>
                        <a:rPr lang="en-GB" sz="1400" dirty="0" smtClean="0">
                          <a:effectLst/>
                        </a:rPr>
                        <a:t>Neurological</a:t>
                      </a:r>
                      <a:r>
                        <a:rPr lang="en-GB" sz="1400" baseline="0" dirty="0" smtClean="0">
                          <a:effectLst/>
                        </a:rPr>
                        <a:t> tests:</a:t>
                      </a:r>
                    </a:p>
                    <a:p>
                      <a:pPr>
                        <a:lnSpc>
                          <a:spcPct val="107000"/>
                        </a:lnSpc>
                        <a:spcAft>
                          <a:spcPts val="0"/>
                        </a:spcAft>
                      </a:pPr>
                      <a:r>
                        <a:rPr lang="en-GB" sz="1400" baseline="0" dirty="0" smtClean="0">
                          <a:effectLst/>
                        </a:rPr>
                        <a:t>Myotome test -  weakness in resisted shoulder girdle elevation (C4) &amp; abduction (C5)</a:t>
                      </a:r>
                    </a:p>
                    <a:p>
                      <a:pPr>
                        <a:lnSpc>
                          <a:spcPct val="107000"/>
                        </a:lnSpc>
                        <a:spcAft>
                          <a:spcPts val="0"/>
                        </a:spcAft>
                      </a:pPr>
                      <a:r>
                        <a:rPr lang="en-GB" sz="1400" baseline="0" dirty="0" smtClean="0">
                          <a:effectLst/>
                        </a:rPr>
                        <a:t>Sensory test - </a:t>
                      </a:r>
                      <a:r>
                        <a:rPr lang="en-GB" sz="1400" baseline="0" dirty="0" smtClean="0">
                          <a:effectLst/>
                          <a:latin typeface="Calibri" panose="020F0502020204030204" pitchFamily="34" charset="0"/>
                          <a:cs typeface="Calibri" panose="020F0502020204030204" pitchFamily="34" charset="0"/>
                        </a:rPr>
                        <a:t>↓ </a:t>
                      </a:r>
                      <a:r>
                        <a:rPr lang="en-GB" sz="1400" baseline="0" dirty="0" smtClean="0">
                          <a:effectLst/>
                        </a:rPr>
                        <a:t>reduced sensation (C5) on left arm.   </a:t>
                      </a:r>
                      <a:endParaRPr lang="en-GB" sz="1400" dirty="0">
                        <a:effectLst/>
                      </a:endParaRPr>
                    </a:p>
                    <a:p>
                      <a:pPr>
                        <a:lnSpc>
                          <a:spcPct val="107000"/>
                        </a:lnSpc>
                        <a:spcAft>
                          <a:spcPts val="0"/>
                        </a:spcAft>
                      </a:pPr>
                      <a:r>
                        <a:rPr lang="en-GB" sz="1400" dirty="0">
                          <a:effectLst/>
                        </a:rPr>
                        <a:t> </a:t>
                      </a:r>
                    </a:p>
                    <a:p>
                      <a:pPr>
                        <a:lnSpc>
                          <a:spcPct val="107000"/>
                        </a:lnSpc>
                        <a:spcAft>
                          <a:spcPts val="0"/>
                        </a:spcAft>
                      </a:pPr>
                      <a:r>
                        <a:rPr lang="en-GB" sz="1400" dirty="0">
                          <a:effectLst/>
                        </a:rPr>
                        <a:t>PROM &amp; Resisted ROM not tested – too painful</a:t>
                      </a:r>
                    </a:p>
                    <a:p>
                      <a:pPr>
                        <a:lnSpc>
                          <a:spcPct val="107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29" marR="55529" marT="0" marB="0">
                    <a:solidFill>
                      <a:schemeClr val="accent2">
                        <a:lumMod val="60000"/>
                        <a:lumOff val="40000"/>
                      </a:schemeClr>
                    </a:solidFill>
                  </a:tcPr>
                </a:tc>
                <a:tc>
                  <a:txBody>
                    <a:bodyPr/>
                    <a:lstStyle/>
                    <a:p>
                      <a:pPr>
                        <a:lnSpc>
                          <a:spcPct val="107000"/>
                        </a:lnSpc>
                        <a:spcAft>
                          <a:spcPts val="0"/>
                        </a:spcAft>
                      </a:pPr>
                      <a:r>
                        <a:rPr lang="en-GB" sz="1400" dirty="0" smtClean="0">
                          <a:effectLst/>
                        </a:rPr>
                        <a:t>WAD grade</a:t>
                      </a:r>
                      <a:r>
                        <a:rPr lang="en-GB" sz="1400" baseline="0" dirty="0" smtClean="0">
                          <a:effectLst/>
                        </a:rPr>
                        <a:t> III – MSK &amp; Neurological signs</a:t>
                      </a:r>
                    </a:p>
                    <a:p>
                      <a:pPr>
                        <a:lnSpc>
                          <a:spcPct val="107000"/>
                        </a:lnSpc>
                        <a:spcAft>
                          <a:spcPts val="0"/>
                        </a:spcAft>
                      </a:pPr>
                      <a:endParaRPr lang="en-GB" sz="1400" baseline="0" dirty="0" smtClean="0">
                        <a:effectLst/>
                      </a:endParaRPr>
                    </a:p>
                    <a:p>
                      <a:pPr>
                        <a:lnSpc>
                          <a:spcPct val="107000"/>
                        </a:lnSpc>
                        <a:spcAft>
                          <a:spcPts val="0"/>
                        </a:spcAft>
                      </a:pPr>
                      <a:r>
                        <a:rPr lang="en-GB" sz="1400" baseline="0" dirty="0" smtClean="0">
                          <a:effectLst/>
                        </a:rPr>
                        <a:t>WAD grade</a:t>
                      </a:r>
                      <a:r>
                        <a:rPr lang="en-GB" sz="1400" dirty="0" smtClean="0">
                          <a:effectLst/>
                        </a:rPr>
                        <a:t> </a:t>
                      </a:r>
                      <a:r>
                        <a:rPr lang="en-GB" sz="1400" dirty="0">
                          <a:effectLst/>
                        </a:rPr>
                        <a:t>IV – Cervical spine </a:t>
                      </a:r>
                      <a:r>
                        <a:rPr lang="en-GB" sz="1400" dirty="0" smtClean="0">
                          <a:effectLst/>
                        </a:rPr>
                        <a:t># or dislocation </a:t>
                      </a:r>
                    </a:p>
                    <a:p>
                      <a:pPr>
                        <a:lnSpc>
                          <a:spcPct val="107000"/>
                        </a:lnSpc>
                        <a:spcAft>
                          <a:spcPts val="0"/>
                        </a:spcAft>
                      </a:pPr>
                      <a:endParaRPr lang="en-GB" sz="1400" dirty="0" smtClean="0">
                        <a:effectLst/>
                      </a:endParaRPr>
                    </a:p>
                    <a:p>
                      <a:pPr>
                        <a:lnSpc>
                          <a:spcPct val="107000"/>
                        </a:lnSpc>
                        <a:spcAft>
                          <a:spcPts val="0"/>
                        </a:spcAft>
                      </a:pPr>
                      <a:r>
                        <a:rPr lang="en-GB" sz="1400" dirty="0" smtClean="0">
                          <a:effectLst/>
                        </a:rPr>
                        <a:t>Soft CX disc lesions</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400" baseline="0" dirty="0" smtClean="0">
                        <a:effectLst/>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smtClean="0">
                          <a:effectLst/>
                        </a:rPr>
                        <a:t>Sports-related</a:t>
                      </a:r>
                      <a:r>
                        <a:rPr lang="en-GB" sz="1400" baseline="0" dirty="0" smtClean="0">
                          <a:effectLst/>
                        </a:rPr>
                        <a:t> concussion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29" marR="55529" marT="0" marB="0">
                    <a:solidFill>
                      <a:schemeClr val="accent2">
                        <a:lumMod val="60000"/>
                        <a:lumOff val="40000"/>
                      </a:schemeClr>
                    </a:solidFill>
                  </a:tcPr>
                </a:tc>
                <a:tc>
                  <a:txBody>
                    <a:bodyPr/>
                    <a:lstStyle/>
                    <a:p>
                      <a:pPr>
                        <a:lnSpc>
                          <a:spcPct val="107000"/>
                        </a:lnSpc>
                        <a:spcAft>
                          <a:spcPts val="0"/>
                        </a:spcAft>
                      </a:pPr>
                      <a:r>
                        <a:rPr lang="en-GB" sz="1400" dirty="0">
                          <a:effectLst/>
                        </a:rPr>
                        <a:t>Refer to GP for </a:t>
                      </a:r>
                      <a:r>
                        <a:rPr lang="en-GB" sz="1400" dirty="0" smtClean="0">
                          <a:effectLst/>
                        </a:rPr>
                        <a:t>MRI </a:t>
                      </a:r>
                      <a:endParaRPr lang="en-GB" sz="1400" dirty="0">
                        <a:effectLst/>
                      </a:endParaRPr>
                    </a:p>
                    <a:p>
                      <a:pPr>
                        <a:lnSpc>
                          <a:spcPct val="107000"/>
                        </a:lnSpc>
                        <a:spcAft>
                          <a:spcPts val="0"/>
                        </a:spcAft>
                      </a:pPr>
                      <a:r>
                        <a:rPr lang="en-GB" sz="1400" dirty="0">
                          <a:effectLst/>
                        </a:rPr>
                        <a:t> </a:t>
                      </a:r>
                    </a:p>
                    <a:p>
                      <a:pPr>
                        <a:lnSpc>
                          <a:spcPct val="107000"/>
                        </a:lnSpc>
                        <a:spcAft>
                          <a:spcPts val="0"/>
                        </a:spcAft>
                      </a:pPr>
                      <a:r>
                        <a:rPr lang="en-GB" sz="1400" dirty="0">
                          <a:effectLst/>
                        </a:rPr>
                        <a:t>Refer to Neuro-psychologist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29" marR="55529" marT="0" marB="0">
                    <a:solidFill>
                      <a:schemeClr val="accent2">
                        <a:lumMod val="60000"/>
                        <a:lumOff val="40000"/>
                      </a:schemeClr>
                    </a:solidFill>
                  </a:tcPr>
                </a:tc>
              </a:tr>
            </a:tbl>
          </a:graphicData>
        </a:graphic>
      </p:graphicFrame>
    </p:spTree>
    <p:extLst>
      <p:ext uri="{BB962C8B-B14F-4D97-AF65-F5344CB8AC3E}">
        <p14:creationId xmlns:p14="http://schemas.microsoft.com/office/powerpoint/2010/main" val="1040050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1241</Words>
  <Application>Microsoft Office PowerPoint</Application>
  <PresentationFormat>Widescreen</PresentationFormat>
  <Paragraphs>147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Presentation of a Case Study</vt:lpstr>
      <vt:lpstr>A 25-year old boxer complaining of dizziness with neck pain</vt:lpstr>
      <vt:lpstr>Onset and Mechanism of Injury (MOI)</vt:lpstr>
      <vt:lpstr>Symptoms of common boxing injuries</vt:lpstr>
      <vt:lpstr>Red Flags and Contraindications</vt:lpstr>
      <vt:lpstr>The area, nature and intensity of Pain</vt:lpstr>
      <vt:lpstr>Past medical history, current medications, psycho and social factors</vt:lpstr>
      <vt:lpstr>Significant and positive findings from clinical assessment</vt:lpstr>
      <vt:lpstr>Differential Diagnosis</vt:lpstr>
      <vt:lpstr>Conclusion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of a Case Study</dc:title>
  <dc:creator>Karen Eccles</dc:creator>
  <cp:lastModifiedBy>Karen Eccles</cp:lastModifiedBy>
  <cp:revision>132</cp:revision>
  <dcterms:created xsi:type="dcterms:W3CDTF">2019-11-01T11:19:55Z</dcterms:created>
  <dcterms:modified xsi:type="dcterms:W3CDTF">2019-12-01T13:56:41Z</dcterms:modified>
</cp:coreProperties>
</file>