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72" r:id="rId12"/>
    <p:sldId id="265" r:id="rId13"/>
    <p:sldId id="268" r:id="rId14"/>
    <p:sldId id="266" r:id="rId15"/>
    <p:sldId id="267" r:id="rId16"/>
    <p:sldId id="269" r:id="rId17"/>
    <p:sldId id="270" r:id="rId18"/>
    <p:sldId id="271" r:id="rId19"/>
    <p:sldId id="279" r:id="rId20"/>
    <p:sldId id="273" r:id="rId21"/>
    <p:sldId id="274" r:id="rId22"/>
    <p:sldId id="275" r:id="rId23"/>
    <p:sldId id="276" r:id="rId24"/>
    <p:sldId id="27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7" d="100"/>
          <a:sy n="87" d="100"/>
        </p:scale>
        <p:origin x="2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6DA4-12CF-4974-9B70-39FB6C59C7A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596B-82E0-43E2-A2FA-9458850D8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553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6DA4-12CF-4974-9B70-39FB6C59C7A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596B-82E0-43E2-A2FA-9458850D8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836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6DA4-12CF-4974-9B70-39FB6C59C7A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596B-82E0-43E2-A2FA-9458850D88DC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821830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6DA4-12CF-4974-9B70-39FB6C59C7A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596B-82E0-43E2-A2FA-9458850D8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52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6DA4-12CF-4974-9B70-39FB6C59C7A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596B-82E0-43E2-A2FA-9458850D88DC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08725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6DA4-12CF-4974-9B70-39FB6C59C7A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596B-82E0-43E2-A2FA-9458850D8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423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6DA4-12CF-4974-9B70-39FB6C59C7A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596B-82E0-43E2-A2FA-9458850D8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7449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6DA4-12CF-4974-9B70-39FB6C59C7A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596B-82E0-43E2-A2FA-9458850D8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627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6DA4-12CF-4974-9B70-39FB6C59C7A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596B-82E0-43E2-A2FA-9458850D8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48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6DA4-12CF-4974-9B70-39FB6C59C7A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596B-82E0-43E2-A2FA-9458850D8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276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6DA4-12CF-4974-9B70-39FB6C59C7A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596B-82E0-43E2-A2FA-9458850D8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7306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6DA4-12CF-4974-9B70-39FB6C59C7A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596B-82E0-43E2-A2FA-9458850D8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2355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6DA4-12CF-4974-9B70-39FB6C59C7A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596B-82E0-43E2-A2FA-9458850D8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468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6DA4-12CF-4974-9B70-39FB6C59C7A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596B-82E0-43E2-A2FA-9458850D8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33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6DA4-12CF-4974-9B70-39FB6C59C7A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596B-82E0-43E2-A2FA-9458850D8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882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F6DA4-12CF-4974-9B70-39FB6C59C7A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F596B-82E0-43E2-A2FA-9458850D8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528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F6DA4-12CF-4974-9B70-39FB6C59C7AE}" type="datetimeFigureOut">
              <a:rPr lang="en-GB" smtClean="0"/>
              <a:t>22/05/2020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83F596B-82E0-43E2-A2FA-9458850D88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1422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freefoodphotos.com/imagelibrary/fruit/slides/apple_stalk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languagecaster.com/languagecaster-weekly-football-phrase-pull-the-trigger/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picmommyadventures.com/2014/12/catered-vs-homemade-kiddie-parties/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Giraffa_camelopardalis" TargetMode="External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ithsubsplease.wordpress.com/2011/07/08/d07-favorite-lines-from-a-male-lead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Ficheiro:Smile_fasdfdsfoiueire.sv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anupturnedsoul.wordpress.com/2015/08/12/dangerous-innocence/" TargetMode="External"/><Relationship Id="rId4" Type="http://schemas.openxmlformats.org/officeDocument/2006/relationships/image" Target="../media/image1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elping_Hand_on_Old_Rag_(22310055090).jpg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eachingwithtlc.com/2013/09/101-ways-to-make-writing-fun.html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Improvisational_theatre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unflowerstorytime.com/weekly-toddler-songs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Cameo_(apple)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Honeycrisp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mbrosia_(apple)" TargetMode="External"/><Relationship Id="rId7" Type="http://schemas.openxmlformats.org/officeDocument/2006/relationships/hyperlink" Target="https://en.wikipedia.org/wiki/Honeycrisp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g"/><Relationship Id="rId5" Type="http://schemas.openxmlformats.org/officeDocument/2006/relationships/hyperlink" Target="http://freefoodphotos.com/imagelibrary/fruit/slides/apple_stalk.html" TargetMode="External"/><Relationship Id="rId4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6149C30-EFA4-412B-852C-5366AE367817}"/>
              </a:ext>
            </a:extLst>
          </p:cNvPr>
          <p:cNvSpPr txBox="1"/>
          <p:nvPr/>
        </p:nvSpPr>
        <p:spPr>
          <a:xfrm>
            <a:off x="771181" y="1143759"/>
            <a:ext cx="8637224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u="sng" dirty="0"/>
              <a:t>Rationale</a:t>
            </a:r>
          </a:p>
          <a:p>
            <a:endParaRPr lang="en-GB" sz="1400" dirty="0"/>
          </a:p>
          <a:p>
            <a:r>
              <a:rPr lang="en-GB" sz="1400" dirty="0"/>
              <a:t>These 3 lesson plans have been created to help key stage 1 children think about their emotions and the act of bullying, along with how these can affect those around them.</a:t>
            </a:r>
          </a:p>
          <a:p>
            <a:endParaRPr lang="en-GB" sz="1400" dirty="0"/>
          </a:p>
          <a:p>
            <a:r>
              <a:rPr lang="en-GB" sz="1400" dirty="0"/>
              <a:t>To start with there is a 20 minute lesson to discuss emotions, what they are and how use of language can determine how a person feels.  The purpose is to get children thinking about the type of dialogue they use. This is then demonstrated using 2 apples to show how unkind words and actions can have an affect on someone inside.</a:t>
            </a:r>
          </a:p>
          <a:p>
            <a:endParaRPr lang="en-GB" sz="1400" dirty="0"/>
          </a:p>
          <a:p>
            <a:r>
              <a:rPr lang="en-GB" sz="1400" dirty="0"/>
              <a:t>The two follow on lessons use a book called ‘ Giraffe is left out’. This is a story about bullying and how it makes a person feel.  The aim of these lessons is to get children to think about their actions and how these can have the ability to dent a persons confidence and make them feel negative emotions.  The aim of the lessons is to get children to explore scenarios that can have a detrimental impact on someone's mental health and well-being, whilst helping them to explore and understand ways in which they can resolve these for the better and promote kindness.</a:t>
            </a:r>
          </a:p>
          <a:p>
            <a:endParaRPr lang="en-GB" sz="1400" dirty="0"/>
          </a:p>
          <a:p>
            <a:r>
              <a:rPr lang="en-GB" sz="1400" b="1" u="sng" dirty="0"/>
              <a:t>Book Reference</a:t>
            </a:r>
          </a:p>
          <a:p>
            <a:endParaRPr lang="en-GB" sz="1400" dirty="0"/>
          </a:p>
          <a:p>
            <a:pPr indent="-457200"/>
            <a:r>
              <a:rPr lang="en-GB" sz="1100" dirty="0"/>
              <a:t>Graves, S., and Dunton, T. (2016). Giraffe is left out. London, England: The Watts Publishing Group.</a:t>
            </a:r>
          </a:p>
          <a:p>
            <a:pPr indent="-457200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97517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60572A7-F7E9-4F44-B989-EBB18E01FA6E}"/>
              </a:ext>
            </a:extLst>
          </p:cNvPr>
          <p:cNvSpPr txBox="1"/>
          <p:nvPr/>
        </p:nvSpPr>
        <p:spPr>
          <a:xfrm>
            <a:off x="1956391" y="1573619"/>
            <a:ext cx="626257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Horrible words and unkind behaviour can make us feel upset on the inside, even though we might not show it on the outside.</a:t>
            </a:r>
          </a:p>
          <a:p>
            <a:endParaRPr lang="en-GB" dirty="0"/>
          </a:p>
          <a:p>
            <a:r>
              <a:rPr lang="en-GB" dirty="0"/>
              <a:t>We need to make sure that we are kind to the people around us so that they are not sad on the inside.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D2CEC9-A7AF-40BF-8F35-6C15E4F9C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742660" y="3648622"/>
            <a:ext cx="2542281" cy="30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59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B20268A-FBD1-483C-956C-1D66DBF5A0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879950"/>
              </p:ext>
            </p:extLst>
          </p:nvPr>
        </p:nvGraphicFramePr>
        <p:xfrm>
          <a:off x="634268" y="1126500"/>
          <a:ext cx="8513380" cy="4371340"/>
        </p:xfrm>
        <a:graphic>
          <a:graphicData uri="http://schemas.openxmlformats.org/drawingml/2006/table">
            <a:tbl>
              <a:tblPr firstRow="1" firstCol="1" bandRow="1"/>
              <a:tblGrid>
                <a:gridCol w="1940963">
                  <a:extLst>
                    <a:ext uri="{9D8B030D-6E8A-4147-A177-3AD203B41FA5}">
                      <a16:colId xmlns:a16="http://schemas.microsoft.com/office/drawing/2014/main" val="2882093141"/>
                    </a:ext>
                  </a:extLst>
                </a:gridCol>
                <a:gridCol w="2728334">
                  <a:extLst>
                    <a:ext uri="{9D8B030D-6E8A-4147-A177-3AD203B41FA5}">
                      <a16:colId xmlns:a16="http://schemas.microsoft.com/office/drawing/2014/main" val="368573775"/>
                    </a:ext>
                  </a:extLst>
                </a:gridCol>
                <a:gridCol w="1903120">
                  <a:extLst>
                    <a:ext uri="{9D8B030D-6E8A-4147-A177-3AD203B41FA5}">
                      <a16:colId xmlns:a16="http://schemas.microsoft.com/office/drawing/2014/main" val="2105633786"/>
                    </a:ext>
                  </a:extLst>
                </a:gridCol>
                <a:gridCol w="1940963">
                  <a:extLst>
                    <a:ext uri="{9D8B030D-6E8A-4147-A177-3AD203B41FA5}">
                      <a16:colId xmlns:a16="http://schemas.microsoft.com/office/drawing/2014/main" val="4147423153"/>
                    </a:ext>
                  </a:extLst>
                </a:gridCol>
              </a:tblGrid>
              <a:tr h="51453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LESSON TITLE Listening and writing a story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Lesson number two – 50 mins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898669"/>
                  </a:ext>
                </a:extLst>
              </a:tr>
              <a:tr h="19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Wellbeing Area/ concept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Materials/Equipment needed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705311"/>
                  </a:ext>
                </a:extLst>
              </a:tr>
              <a:tr h="2986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BULLYING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Discussing how it feels to be left out at school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Listening to the story Giraffe is left out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Picking up on key areas of the book and talking about the story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 our own story based on a similar scenario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children will think about how it feels to be left out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Thinking and talking about how we treat other people around us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 an awareness to our own feelings and those of other people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writing skills to develop our own stories about feelings and emotions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Create awareness to mental health and well-being.</a:t>
                      </a: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Giraffe is left out book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Paper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Pencils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Word mats</a:t>
                      </a: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4549210"/>
                  </a:ext>
                </a:extLst>
              </a:tr>
              <a:tr h="19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VOCABULARY</a:t>
                      </a: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Upset, thank you, sad, together, friend, feelings</a:t>
                      </a: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8059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13641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ox&#10;&#10;Description automatically generated">
            <a:extLst>
              <a:ext uri="{FF2B5EF4-FFF2-40B4-BE49-F238E27FC236}">
                <a16:creationId xmlns:a16="http://schemas.microsoft.com/office/drawing/2014/main" id="{DB9C5265-1634-4682-B91B-44D65338C4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064" y="1345095"/>
            <a:ext cx="3405100" cy="416780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5229A8-D596-493C-A1AF-5856E99875E8}"/>
              </a:ext>
            </a:extLst>
          </p:cNvPr>
          <p:cNvSpPr txBox="1"/>
          <p:nvPr/>
        </p:nvSpPr>
        <p:spPr>
          <a:xfrm>
            <a:off x="4863548" y="3167270"/>
            <a:ext cx="34051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Story writing to talk about how we feel when we are not included.</a:t>
            </a:r>
          </a:p>
          <a:p>
            <a:endParaRPr lang="en-GB" dirty="0"/>
          </a:p>
          <a:p>
            <a:r>
              <a:rPr lang="en-GB" dirty="0"/>
              <a:t>First we will read the story.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08B6478-D52F-4990-BB5D-CD1786A6081C}"/>
              </a:ext>
            </a:extLst>
          </p:cNvPr>
          <p:cNvSpPr txBox="1"/>
          <p:nvPr/>
        </p:nvSpPr>
        <p:spPr>
          <a:xfrm>
            <a:off x="2817627" y="381892"/>
            <a:ext cx="6390168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solidFill>
                  <a:srgbClr val="90C226"/>
                </a:solidFill>
              </a:rPr>
              <a:t>Lets Read a story about bullying</a:t>
            </a:r>
          </a:p>
          <a:p>
            <a:pPr lvl="0" algn="r">
              <a:spcBef>
                <a:spcPct val="0"/>
              </a:spcBef>
              <a:spcAft>
                <a:spcPts val="600"/>
              </a:spcAft>
            </a:pPr>
            <a:endParaRPr lang="en-US" sz="5000" dirty="0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34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0F7AFC-BF7D-4054-A5DB-92E93D1C8F16}"/>
              </a:ext>
            </a:extLst>
          </p:cNvPr>
          <p:cNvSpPr txBox="1"/>
          <p:nvPr/>
        </p:nvSpPr>
        <p:spPr>
          <a:xfrm>
            <a:off x="584789" y="382012"/>
            <a:ext cx="63028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‘At playtime all the animals played football.  Monkey said Leopard could play too.  Giraffe got cross.  He said Leopard </a:t>
            </a:r>
            <a:r>
              <a:rPr lang="en-GB" sz="2400" dirty="0">
                <a:solidFill>
                  <a:srgbClr val="FF0000"/>
                </a:solidFill>
              </a:rPr>
              <a:t>COULD NOT PLAY</a:t>
            </a:r>
            <a:r>
              <a:rPr lang="en-GB" sz="2400" dirty="0"/>
              <a:t>.  He told Leopard to </a:t>
            </a:r>
            <a:r>
              <a:rPr lang="en-GB" sz="2400" dirty="0">
                <a:solidFill>
                  <a:srgbClr val="FF0000"/>
                </a:solidFill>
              </a:rPr>
              <a:t>GO AWAY</a:t>
            </a:r>
            <a:r>
              <a:rPr lang="en-GB" sz="2400" dirty="0"/>
              <a:t>.</a:t>
            </a:r>
          </a:p>
          <a:p>
            <a:r>
              <a:rPr lang="en-GB" sz="2400" dirty="0"/>
              <a:t>Leopard was </a:t>
            </a:r>
            <a:r>
              <a:rPr lang="en-GB" sz="2400" dirty="0">
                <a:solidFill>
                  <a:srgbClr val="FF0000"/>
                </a:solidFill>
              </a:rPr>
              <a:t>SAD</a:t>
            </a:r>
            <a:r>
              <a:rPr lang="en-GB" sz="2400" dirty="0"/>
              <a:t>, he did not like being </a:t>
            </a:r>
            <a:r>
              <a:rPr lang="en-GB" sz="2400" dirty="0">
                <a:solidFill>
                  <a:srgbClr val="FF0000"/>
                </a:solidFill>
              </a:rPr>
              <a:t>LEFT OUT</a:t>
            </a:r>
            <a:r>
              <a:rPr lang="en-GB" sz="2400" dirty="0"/>
              <a:t>.  Little Lion said giraffe was being </a:t>
            </a:r>
            <a:r>
              <a:rPr lang="en-GB" sz="2400" dirty="0">
                <a:solidFill>
                  <a:srgbClr val="FF0000"/>
                </a:solidFill>
              </a:rPr>
              <a:t>VERY UNKIND</a:t>
            </a:r>
            <a:r>
              <a:rPr lang="en-GB" sz="2400" dirty="0"/>
              <a:t>.’</a:t>
            </a:r>
          </a:p>
        </p:txBody>
      </p:sp>
      <p:pic>
        <p:nvPicPr>
          <p:cNvPr id="4" name="Picture 3" descr="A close up of a football ball&#10;&#10;Description automatically generated">
            <a:extLst>
              <a:ext uri="{FF2B5EF4-FFF2-40B4-BE49-F238E27FC236}">
                <a16:creationId xmlns:a16="http://schemas.microsoft.com/office/drawing/2014/main" id="{D03812E7-4878-4615-9115-3BC051B07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87629" y="2881774"/>
            <a:ext cx="2552310" cy="25523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1482918-5890-4569-8FD4-CB3F64AC2144}"/>
              </a:ext>
            </a:extLst>
          </p:cNvPr>
          <p:cNvSpPr txBox="1"/>
          <p:nvPr/>
        </p:nvSpPr>
        <p:spPr>
          <a:xfrm>
            <a:off x="1722474" y="3721395"/>
            <a:ext cx="3955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How do you think Leopard felt?</a:t>
            </a:r>
          </a:p>
          <a:p>
            <a:endParaRPr lang="en-GB" dirty="0"/>
          </a:p>
          <a:p>
            <a:r>
              <a:rPr lang="en-GB" dirty="0"/>
              <a:t>Why do you think Giraffe did this?</a:t>
            </a:r>
          </a:p>
          <a:p>
            <a:endParaRPr lang="en-GB" dirty="0"/>
          </a:p>
          <a:p>
            <a:r>
              <a:rPr lang="en-GB" dirty="0"/>
              <a:t>What could have happened?</a:t>
            </a:r>
          </a:p>
        </p:txBody>
      </p:sp>
    </p:spTree>
    <p:extLst>
      <p:ext uri="{BB962C8B-B14F-4D97-AF65-F5344CB8AC3E}">
        <p14:creationId xmlns:p14="http://schemas.microsoft.com/office/powerpoint/2010/main" val="1404328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D984A18-402D-4160-BF10-2EEDE1734F8F}"/>
              </a:ext>
            </a:extLst>
          </p:cNvPr>
          <p:cNvSpPr txBox="1"/>
          <p:nvPr/>
        </p:nvSpPr>
        <p:spPr>
          <a:xfrm>
            <a:off x="610049" y="631944"/>
            <a:ext cx="505046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‘On Tuesday, Leopard came to school, he was very excited.  He said it was his birthday on Saturday. He said </a:t>
            </a:r>
            <a:r>
              <a:rPr lang="en-GB" sz="2400" dirty="0">
                <a:solidFill>
                  <a:srgbClr val="FF0000"/>
                </a:solidFill>
              </a:rPr>
              <a:t>EVERYONE</a:t>
            </a:r>
            <a:r>
              <a:rPr lang="en-GB" sz="2400" dirty="0"/>
              <a:t> could come to his party.  Leopard handed out all the invitations.  But he did not give one to Giraffe.  Giraffe was </a:t>
            </a:r>
            <a:r>
              <a:rPr lang="en-GB" sz="2400" dirty="0">
                <a:solidFill>
                  <a:srgbClr val="FF0000"/>
                </a:solidFill>
              </a:rPr>
              <a:t>UPSET</a:t>
            </a:r>
            <a:r>
              <a:rPr lang="en-GB" sz="2400" dirty="0"/>
              <a:t>.  He did not like being </a:t>
            </a:r>
            <a:r>
              <a:rPr lang="en-GB" sz="2400" dirty="0">
                <a:solidFill>
                  <a:srgbClr val="FF0000"/>
                </a:solidFill>
              </a:rPr>
              <a:t>LEFT OUT</a:t>
            </a:r>
            <a:r>
              <a:rPr lang="en-GB" sz="2400" dirty="0"/>
              <a:t>.’</a:t>
            </a:r>
          </a:p>
        </p:txBody>
      </p:sp>
      <p:pic>
        <p:nvPicPr>
          <p:cNvPr id="7" name="Picture 6" descr="A picture containing person, child, birthday, cake&#10;&#10;Description automatically generated">
            <a:extLst>
              <a:ext uri="{FF2B5EF4-FFF2-40B4-BE49-F238E27FC236}">
                <a16:creationId xmlns:a16="http://schemas.microsoft.com/office/drawing/2014/main" id="{ADC5910B-42F1-4C2B-98A9-4DD34A66F2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746172" y="4317668"/>
            <a:ext cx="3478856" cy="2308323"/>
          </a:xfrm>
          <a:prstGeom prst="rect">
            <a:avLst/>
          </a:prstGeom>
        </p:spPr>
      </p:pic>
      <p:pic>
        <p:nvPicPr>
          <p:cNvPr id="10" name="Picture 9" descr="A close up of a giraffe&#10;&#10;Description automatically generated">
            <a:extLst>
              <a:ext uri="{FF2B5EF4-FFF2-40B4-BE49-F238E27FC236}">
                <a16:creationId xmlns:a16="http://schemas.microsoft.com/office/drawing/2014/main" id="{19F5E805-EEEF-4423-8BC5-EFCC03AB00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5916309" y="1949066"/>
            <a:ext cx="4439802" cy="295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398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64C897-7E3F-41AA-B87E-47B526633F94}"/>
              </a:ext>
            </a:extLst>
          </p:cNvPr>
          <p:cNvSpPr txBox="1"/>
          <p:nvPr/>
        </p:nvSpPr>
        <p:spPr>
          <a:xfrm>
            <a:off x="1722474" y="1594884"/>
            <a:ext cx="663471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was giraffe </a:t>
            </a:r>
            <a:r>
              <a:rPr lang="en-GB" dirty="0">
                <a:solidFill>
                  <a:srgbClr val="FF0000"/>
                </a:solidFill>
              </a:rPr>
              <a:t>UPSET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How do you think he felt?</a:t>
            </a:r>
          </a:p>
          <a:p>
            <a:endParaRPr lang="en-GB" dirty="0"/>
          </a:p>
          <a:p>
            <a:r>
              <a:rPr lang="en-GB" dirty="0"/>
              <a:t>Why do you think Leopard did not invite him?</a:t>
            </a:r>
          </a:p>
          <a:p>
            <a:endParaRPr lang="en-GB" dirty="0"/>
          </a:p>
          <a:p>
            <a:r>
              <a:rPr lang="en-GB" dirty="0"/>
              <a:t>Can you think of any other words to describe being </a:t>
            </a:r>
            <a:r>
              <a:rPr lang="en-GB" dirty="0">
                <a:solidFill>
                  <a:srgbClr val="FF0000"/>
                </a:solidFill>
              </a:rPr>
              <a:t>UPSET</a:t>
            </a:r>
            <a:r>
              <a:rPr lang="en-GB" dirty="0"/>
              <a:t>?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9FFD831D-2260-48A8-A7C8-41F4FAF0B0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690148" y="3992165"/>
            <a:ext cx="2699368" cy="2541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52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2430C5-DCCF-4E9B-96E6-470F2C493918}"/>
              </a:ext>
            </a:extLst>
          </p:cNvPr>
          <p:cNvSpPr txBox="1"/>
          <p:nvPr/>
        </p:nvSpPr>
        <p:spPr>
          <a:xfrm>
            <a:off x="1913860" y="1286540"/>
            <a:ext cx="718761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‘Leopard said his party would be </a:t>
            </a:r>
            <a:r>
              <a:rPr lang="en-GB" sz="2400" dirty="0">
                <a:solidFill>
                  <a:srgbClr val="FF0000"/>
                </a:solidFill>
              </a:rPr>
              <a:t>GOOD FUN</a:t>
            </a:r>
            <a:r>
              <a:rPr lang="en-GB" sz="2400" dirty="0"/>
              <a:t>.  He described what they were going to do at the party.  Play games together, eat cake.  Giraffe felt </a:t>
            </a:r>
            <a:r>
              <a:rPr lang="en-GB" sz="2400" dirty="0">
                <a:solidFill>
                  <a:srgbClr val="FF0000"/>
                </a:solidFill>
              </a:rPr>
              <a:t>REALLY MISERABLE</a:t>
            </a:r>
            <a:r>
              <a:rPr lang="en-GB" sz="2400" dirty="0"/>
              <a:t>.  He wished he could go.  Monkey said he had been </a:t>
            </a:r>
            <a:r>
              <a:rPr lang="en-GB" sz="2400" dirty="0">
                <a:solidFill>
                  <a:srgbClr val="FF0000"/>
                </a:solidFill>
              </a:rPr>
              <a:t>UNKIND</a:t>
            </a:r>
            <a:r>
              <a:rPr lang="en-GB" sz="2400" dirty="0"/>
              <a:t> to Leopard.  Little Lion said if he </a:t>
            </a:r>
            <a:r>
              <a:rPr lang="en-GB" sz="2400" dirty="0">
                <a:solidFill>
                  <a:srgbClr val="FF0000"/>
                </a:solidFill>
              </a:rPr>
              <a:t>HAD BEEN KINDER </a:t>
            </a:r>
            <a:r>
              <a:rPr lang="en-GB" sz="2400" dirty="0"/>
              <a:t>he might not have been </a:t>
            </a:r>
            <a:r>
              <a:rPr lang="en-GB" sz="2400" dirty="0">
                <a:solidFill>
                  <a:srgbClr val="FF0000"/>
                </a:solidFill>
              </a:rPr>
              <a:t>LEFT OUT</a:t>
            </a:r>
            <a:r>
              <a:rPr lang="en-GB" sz="2400" dirty="0"/>
              <a:t>.’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0D7A15-1C95-4DA1-9619-DB4AB63CA493}"/>
              </a:ext>
            </a:extLst>
          </p:cNvPr>
          <p:cNvSpPr txBox="1"/>
          <p:nvPr/>
        </p:nvSpPr>
        <p:spPr>
          <a:xfrm>
            <a:off x="2402958" y="4572000"/>
            <a:ext cx="49973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does </a:t>
            </a:r>
            <a:r>
              <a:rPr lang="en-GB" dirty="0">
                <a:solidFill>
                  <a:srgbClr val="FF0000"/>
                </a:solidFill>
              </a:rPr>
              <a:t>MISERABLE</a:t>
            </a:r>
            <a:r>
              <a:rPr lang="en-GB" dirty="0"/>
              <a:t> mean?</a:t>
            </a:r>
          </a:p>
          <a:p>
            <a:endParaRPr lang="en-GB" dirty="0"/>
          </a:p>
          <a:p>
            <a:r>
              <a:rPr lang="en-GB" dirty="0"/>
              <a:t>What how can you make someone feel </a:t>
            </a:r>
            <a:r>
              <a:rPr lang="en-GB" dirty="0">
                <a:solidFill>
                  <a:srgbClr val="FF0000"/>
                </a:solidFill>
              </a:rPr>
              <a:t>MISERABLE</a:t>
            </a:r>
            <a:r>
              <a:rPr lang="en-GB" dirty="0"/>
              <a:t>?</a:t>
            </a:r>
          </a:p>
          <a:p>
            <a:endParaRPr lang="en-GB" dirty="0"/>
          </a:p>
          <a:p>
            <a:r>
              <a:rPr lang="en-GB" dirty="0"/>
              <a:t>Can you think of ways to be </a:t>
            </a:r>
            <a:r>
              <a:rPr lang="en-GB" dirty="0">
                <a:solidFill>
                  <a:srgbClr val="FF0000"/>
                </a:solidFill>
              </a:rPr>
              <a:t>KIND</a:t>
            </a:r>
            <a:r>
              <a:rPr lang="en-GB" dirty="0"/>
              <a:t>?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3858B7D-E44B-4664-8955-2BF9E8DA3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200405" y="3768368"/>
            <a:ext cx="1610403" cy="1607264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C47E0692-6ECB-4E82-A404-659EDB26D9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57970" y="3964196"/>
            <a:ext cx="1754326" cy="175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9775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62D353C-E049-40EC-97B6-9FAC1B84295D}"/>
              </a:ext>
            </a:extLst>
          </p:cNvPr>
          <p:cNvSpPr txBox="1"/>
          <p:nvPr/>
        </p:nvSpPr>
        <p:spPr>
          <a:xfrm>
            <a:off x="1148316" y="1148316"/>
            <a:ext cx="667724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‘That afternoon the teacher said that Giraffe and Leopard had to </a:t>
            </a:r>
            <a:r>
              <a:rPr lang="en-GB" dirty="0">
                <a:solidFill>
                  <a:srgbClr val="FF0000"/>
                </a:solidFill>
              </a:rPr>
              <a:t>WORK TOGETHER </a:t>
            </a:r>
            <a:r>
              <a:rPr lang="en-GB" dirty="0"/>
              <a:t>in a pair. Giraffe said he did not want to because Leopard was </a:t>
            </a:r>
            <a:r>
              <a:rPr lang="en-GB" dirty="0">
                <a:solidFill>
                  <a:srgbClr val="FF0000"/>
                </a:solidFill>
              </a:rPr>
              <a:t>NOT HIS FRIEND</a:t>
            </a:r>
            <a:r>
              <a:rPr lang="en-GB" dirty="0"/>
              <a:t>.</a:t>
            </a:r>
          </a:p>
          <a:p>
            <a:r>
              <a:rPr lang="en-GB" dirty="0"/>
              <a:t>The teacher did not listen so they had to do it.  Giraffe needed </a:t>
            </a:r>
            <a:r>
              <a:rPr lang="en-GB" dirty="0">
                <a:solidFill>
                  <a:srgbClr val="FF0000"/>
                </a:solidFill>
              </a:rPr>
              <a:t>HELP</a:t>
            </a:r>
            <a:r>
              <a:rPr lang="en-GB" dirty="0"/>
              <a:t>, Leopard showed him what to do, Giraffe </a:t>
            </a:r>
            <a:r>
              <a:rPr lang="en-GB" dirty="0">
                <a:solidFill>
                  <a:srgbClr val="FF0000"/>
                </a:solidFill>
              </a:rPr>
              <a:t>WAS PLEASED</a:t>
            </a:r>
            <a:r>
              <a:rPr lang="en-GB" dirty="0"/>
              <a:t>.  Then Giraffe helped Leopard with something.  Leopard said </a:t>
            </a:r>
            <a:r>
              <a:rPr lang="en-GB" dirty="0">
                <a:solidFill>
                  <a:srgbClr val="FF0000"/>
                </a:solidFill>
              </a:rPr>
              <a:t>THANK YOU</a:t>
            </a:r>
            <a:r>
              <a:rPr lang="en-GB" dirty="0"/>
              <a:t>.’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180749-C2E0-439E-BACF-6CAF613F8FB2}"/>
              </a:ext>
            </a:extLst>
          </p:cNvPr>
          <p:cNvSpPr txBox="1"/>
          <p:nvPr/>
        </p:nvSpPr>
        <p:spPr>
          <a:xfrm>
            <a:off x="3838353" y="4298166"/>
            <a:ext cx="56671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Why did Giraffe upset Leopard?  What did he say?</a:t>
            </a:r>
          </a:p>
          <a:p>
            <a:endParaRPr lang="en-GB" dirty="0"/>
          </a:p>
          <a:p>
            <a:r>
              <a:rPr lang="en-GB" dirty="0"/>
              <a:t>How did they resolve their differences?</a:t>
            </a:r>
          </a:p>
        </p:txBody>
      </p:sp>
      <p:pic>
        <p:nvPicPr>
          <p:cNvPr id="5" name="Picture 4" descr="A person jumping into the air on a rock&#10;&#10;Description automatically generated">
            <a:extLst>
              <a:ext uri="{FF2B5EF4-FFF2-40B4-BE49-F238E27FC236}">
                <a16:creationId xmlns:a16="http://schemas.microsoft.com/office/drawing/2014/main" id="{50685DA1-E605-4B3C-8D4D-97F071D83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8126" y="4086449"/>
            <a:ext cx="2678607" cy="2131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120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B09803C-CE3D-4016-8095-3DBDA4D5282B}"/>
              </a:ext>
            </a:extLst>
          </p:cNvPr>
          <p:cNvSpPr txBox="1"/>
          <p:nvPr/>
        </p:nvSpPr>
        <p:spPr>
          <a:xfrm>
            <a:off x="1726018" y="233916"/>
            <a:ext cx="646459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Can you come up with some ideas for a different story based on what you have just heard?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Think about other scenarios where someone gets left out.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0000"/>
                </a:solidFill>
              </a:rPr>
              <a:t>Not allowed to join in a game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0000"/>
                </a:solidFill>
              </a:rPr>
              <a:t>Not invited to a sleepover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0000"/>
                </a:solidFill>
              </a:rPr>
              <a:t>Can not sit next to some one in class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Do you have an idea of how a person would feel?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0000"/>
                </a:solidFill>
              </a:rPr>
              <a:t>Angry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0000"/>
                </a:solidFill>
              </a:rPr>
              <a:t>Left out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0000"/>
                </a:solidFill>
              </a:rPr>
              <a:t>Sad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0000"/>
                </a:solidFill>
              </a:rPr>
              <a:t>Lonely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GB" dirty="0">
                <a:solidFill>
                  <a:srgbClr val="FF0000"/>
                </a:solidFill>
              </a:rPr>
              <a:t>Crying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4" name="Picture 3" descr="A picture containing food&#10;&#10;Description automatically generated">
            <a:extLst>
              <a:ext uri="{FF2B5EF4-FFF2-40B4-BE49-F238E27FC236}">
                <a16:creationId xmlns:a16="http://schemas.microsoft.com/office/drawing/2014/main" id="{890178CD-880F-452E-B654-42E57227A2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35818" y="2953966"/>
            <a:ext cx="4475506" cy="3054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13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480477F-E176-4CE8-B1E9-35ED972CB2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956854"/>
              </p:ext>
            </p:extLst>
          </p:nvPr>
        </p:nvGraphicFramePr>
        <p:xfrm>
          <a:off x="687432" y="840591"/>
          <a:ext cx="8513380" cy="4458716"/>
        </p:xfrm>
        <a:graphic>
          <a:graphicData uri="http://schemas.openxmlformats.org/drawingml/2006/table">
            <a:tbl>
              <a:tblPr firstRow="1" firstCol="1" bandRow="1"/>
              <a:tblGrid>
                <a:gridCol w="1940963">
                  <a:extLst>
                    <a:ext uri="{9D8B030D-6E8A-4147-A177-3AD203B41FA5}">
                      <a16:colId xmlns:a16="http://schemas.microsoft.com/office/drawing/2014/main" val="1080404605"/>
                    </a:ext>
                  </a:extLst>
                </a:gridCol>
                <a:gridCol w="2728334">
                  <a:extLst>
                    <a:ext uri="{9D8B030D-6E8A-4147-A177-3AD203B41FA5}">
                      <a16:colId xmlns:a16="http://schemas.microsoft.com/office/drawing/2014/main" val="1798200067"/>
                    </a:ext>
                  </a:extLst>
                </a:gridCol>
                <a:gridCol w="1903120">
                  <a:extLst>
                    <a:ext uri="{9D8B030D-6E8A-4147-A177-3AD203B41FA5}">
                      <a16:colId xmlns:a16="http://schemas.microsoft.com/office/drawing/2014/main" val="606288973"/>
                    </a:ext>
                  </a:extLst>
                </a:gridCol>
                <a:gridCol w="1940963">
                  <a:extLst>
                    <a:ext uri="{9D8B030D-6E8A-4147-A177-3AD203B41FA5}">
                      <a16:colId xmlns:a16="http://schemas.microsoft.com/office/drawing/2014/main" val="66523785"/>
                    </a:ext>
                  </a:extLst>
                </a:gridCol>
              </a:tblGrid>
              <a:tr h="514538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LESSON TITLE Acting out stories, discussing what we’ve learnt and creating posters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Lesson number three – 50 mins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1236970"/>
                  </a:ext>
                </a:extLst>
              </a:tr>
              <a:tr h="19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Wellbeing Area/ concept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Materials/Equipment needed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0008505"/>
                  </a:ext>
                </a:extLst>
              </a:tr>
              <a:tr h="298627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 BULLYING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Learning what we can do if we feel upset by being bullied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 read the story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Acting out the stories written in lesson 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Discussing how we feel if we are being bullied and who we can talk to.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If there is time creating posters to go up in the classroom to give kind messages.</a:t>
                      </a: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 children will be able to think about what they can do if they feel bullied and discuss who they can talk to.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Build on previous ideas and discussions to understand our own feelings and behaviour and how these can impact on other peoples lives.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Share our ideas with others</a:t>
                      </a: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Stories from lesson 2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Paper and pens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Word mats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Giraffe is left out book</a:t>
                      </a: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6718478"/>
                  </a:ext>
                </a:extLst>
              </a:tr>
              <a:tr h="1903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5919" marR="65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20009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57852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D1D35FF-F0F0-4F5B-A19F-9CE9FF68A6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9153864"/>
              </p:ext>
            </p:extLst>
          </p:nvPr>
        </p:nvGraphicFramePr>
        <p:xfrm>
          <a:off x="704764" y="1245127"/>
          <a:ext cx="8091935" cy="3989578"/>
        </p:xfrm>
        <a:graphic>
          <a:graphicData uri="http://schemas.openxmlformats.org/drawingml/2006/table">
            <a:tbl>
              <a:tblPr firstRow="1" firstCol="1" bandRow="1"/>
              <a:tblGrid>
                <a:gridCol w="1844878">
                  <a:extLst>
                    <a:ext uri="{9D8B030D-6E8A-4147-A177-3AD203B41FA5}">
                      <a16:colId xmlns:a16="http://schemas.microsoft.com/office/drawing/2014/main" val="1405113680"/>
                    </a:ext>
                  </a:extLst>
                </a:gridCol>
                <a:gridCol w="2593271">
                  <a:extLst>
                    <a:ext uri="{9D8B030D-6E8A-4147-A177-3AD203B41FA5}">
                      <a16:colId xmlns:a16="http://schemas.microsoft.com/office/drawing/2014/main" val="2127217826"/>
                    </a:ext>
                  </a:extLst>
                </a:gridCol>
                <a:gridCol w="1808908">
                  <a:extLst>
                    <a:ext uri="{9D8B030D-6E8A-4147-A177-3AD203B41FA5}">
                      <a16:colId xmlns:a16="http://schemas.microsoft.com/office/drawing/2014/main" val="3884527754"/>
                    </a:ext>
                  </a:extLst>
                </a:gridCol>
                <a:gridCol w="1844878">
                  <a:extLst>
                    <a:ext uri="{9D8B030D-6E8A-4147-A177-3AD203B41FA5}">
                      <a16:colId xmlns:a16="http://schemas.microsoft.com/office/drawing/2014/main" val="2259388087"/>
                    </a:ext>
                  </a:extLst>
                </a:gridCol>
              </a:tblGrid>
              <a:tr h="489067">
                <a:tc gridSpan="4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LESSON TITLE  Lets talk about emotions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Lesson number one 20 mins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6" marR="62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434175"/>
                  </a:ext>
                </a:extLst>
              </a:tr>
              <a:tr h="1808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Wellbeing Area/ concept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6" marR="62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6" marR="62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Outcome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6" marR="62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Materials/Equipment needed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56" marR="62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4317977"/>
                  </a:ext>
                </a:extLst>
              </a:tr>
              <a:tr h="303058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Eg BULLYING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Discussing how it feels to be treated badly by people saying unkind things to us.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2656" marR="62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two apples to demonstrate how they both look the same on the outside.  Pass 1 apple around say kind things, pass the other around and say unkind things.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 they still look the same on the outside.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Out of view swap one apple for a pre bruised apple. Cut them both in half and see what they look like in the middle. (pre bruised will be brown)</a:t>
                      </a:r>
                    </a:p>
                  </a:txBody>
                  <a:tcPr marL="62656" marR="62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Just because you can’t see the effect of nasty words it doesn’t mean they don’t upset and hurt you on the inside.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Think before you say anything that upsets others.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Discuss what you can do if someone is being horrible to you.</a:t>
                      </a:r>
                    </a:p>
                  </a:txBody>
                  <a:tcPr marL="62656" marR="62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apples (look the same)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chopping board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knife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Word mat</a:t>
                      </a:r>
                    </a:p>
                  </a:txBody>
                  <a:tcPr marL="62656" marR="62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055784"/>
                  </a:ext>
                </a:extLst>
              </a:tr>
              <a:tr h="1808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KEY VOCABULARY</a:t>
                      </a:r>
                    </a:p>
                  </a:txBody>
                  <a:tcPr marL="62656" marR="62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1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Emotions, Feelings, embarrassed, confused, upset, sad</a:t>
                      </a:r>
                    </a:p>
                  </a:txBody>
                  <a:tcPr marL="62656" marR="626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274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08262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FC7B2A3-CD32-42F9-96CA-EEF2102DC693}"/>
              </a:ext>
            </a:extLst>
          </p:cNvPr>
          <p:cNvSpPr txBox="1"/>
          <p:nvPr/>
        </p:nvSpPr>
        <p:spPr>
          <a:xfrm>
            <a:off x="1201479" y="1318437"/>
            <a:ext cx="764480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solidFill>
                  <a:srgbClr val="90C226"/>
                </a:solidFill>
              </a:rPr>
              <a:t>Acting out our stories.</a:t>
            </a:r>
          </a:p>
          <a:p>
            <a:pPr lvl="0" algn="r">
              <a:spcBef>
                <a:spcPct val="0"/>
              </a:spcBef>
              <a:spcAft>
                <a:spcPts val="600"/>
              </a:spcAft>
            </a:pPr>
            <a:endParaRPr lang="en-US" sz="5000" dirty="0">
              <a:solidFill>
                <a:srgbClr val="90C226"/>
              </a:solidFill>
            </a:endParaRPr>
          </a:p>
          <a:p>
            <a:pPr lvl="0" algn="r"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solidFill>
                  <a:srgbClr val="90C226"/>
                </a:solidFill>
              </a:rPr>
              <a:t>Think about how it feels to be bullied.</a:t>
            </a:r>
          </a:p>
        </p:txBody>
      </p:sp>
    </p:spTree>
    <p:extLst>
      <p:ext uri="{BB962C8B-B14F-4D97-AF65-F5344CB8AC3E}">
        <p14:creationId xmlns:p14="http://schemas.microsoft.com/office/powerpoint/2010/main" val="2059898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FA3F4F0-1C2D-4998-BDC9-B448F5B1D496}"/>
              </a:ext>
            </a:extLst>
          </p:cNvPr>
          <p:cNvSpPr txBox="1"/>
          <p:nvPr/>
        </p:nvSpPr>
        <p:spPr>
          <a:xfrm>
            <a:off x="1796902" y="1222744"/>
            <a:ext cx="70387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 the last lesson we created stories based on the book</a:t>
            </a:r>
          </a:p>
          <a:p>
            <a:r>
              <a:rPr lang="en-GB" dirty="0"/>
              <a:t>‘Giraffe is left out’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524973-F0B2-4EE8-9D96-8836FAD28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2318" y="2048784"/>
            <a:ext cx="3407959" cy="416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2725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623730B-4161-4859-9487-D7B236A83A65}"/>
              </a:ext>
            </a:extLst>
          </p:cNvPr>
          <p:cNvSpPr txBox="1"/>
          <p:nvPr/>
        </p:nvSpPr>
        <p:spPr>
          <a:xfrm>
            <a:off x="1701209" y="1796902"/>
            <a:ext cx="682610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Now we’ve reread the story lets read out some of the stories we wrote.</a:t>
            </a:r>
          </a:p>
          <a:p>
            <a:endParaRPr lang="en-GB" dirty="0"/>
          </a:p>
          <a:p>
            <a:r>
              <a:rPr lang="en-GB" dirty="0"/>
              <a:t>Then we will get into groups and have a go at acting out each others stories.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4" name="Picture 3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12B6B7E5-90C1-41B1-91A8-6C8C323FFF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39032" y="3380936"/>
            <a:ext cx="5293003" cy="3061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2006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A3DD4E-EB25-437D-883F-F2CF71005539}"/>
              </a:ext>
            </a:extLst>
          </p:cNvPr>
          <p:cNvSpPr txBox="1"/>
          <p:nvPr/>
        </p:nvSpPr>
        <p:spPr>
          <a:xfrm>
            <a:off x="999461" y="489098"/>
            <a:ext cx="73896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 did we think about each others stories?</a:t>
            </a:r>
          </a:p>
          <a:p>
            <a:endParaRPr lang="en-GB" dirty="0"/>
          </a:p>
          <a:p>
            <a:r>
              <a:rPr lang="en-GB" dirty="0"/>
              <a:t>Did it make you think about how it feels to be bullied and left out?</a:t>
            </a:r>
          </a:p>
          <a:p>
            <a:endParaRPr lang="en-GB" dirty="0"/>
          </a:p>
          <a:p>
            <a:r>
              <a:rPr lang="en-GB" dirty="0"/>
              <a:t>What can you do to make everyone feel included?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3A74E4-6083-4EEB-9590-8A049EFC25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4275" y="3570595"/>
            <a:ext cx="3755461" cy="279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2835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BF8066E-407B-431D-8CAA-55FFB15007D5}"/>
              </a:ext>
            </a:extLst>
          </p:cNvPr>
          <p:cNvSpPr txBox="1"/>
          <p:nvPr/>
        </p:nvSpPr>
        <p:spPr>
          <a:xfrm>
            <a:off x="691117" y="1286540"/>
            <a:ext cx="4125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Happy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4C573-7A83-4FB7-B4F1-65BD2BD51758}"/>
              </a:ext>
            </a:extLst>
          </p:cNvPr>
          <p:cNvSpPr txBox="1"/>
          <p:nvPr/>
        </p:nvSpPr>
        <p:spPr>
          <a:xfrm>
            <a:off x="2190307" y="1479329"/>
            <a:ext cx="304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like you!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EFE920-22EC-48EC-87CE-B6E4CBEEDAF4}"/>
              </a:ext>
            </a:extLst>
          </p:cNvPr>
          <p:cNvSpPr txBox="1"/>
          <p:nvPr/>
        </p:nvSpPr>
        <p:spPr>
          <a:xfrm>
            <a:off x="3848987" y="1952477"/>
            <a:ext cx="3763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You are my friend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3171AF-B322-4D3C-83F6-AC8E4E4B6E92}"/>
              </a:ext>
            </a:extLst>
          </p:cNvPr>
          <p:cNvSpPr txBox="1"/>
          <p:nvPr/>
        </p:nvSpPr>
        <p:spPr>
          <a:xfrm>
            <a:off x="5092996" y="2945218"/>
            <a:ext cx="426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I think you are really good at football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3704BE-9F28-4590-AAB7-7D169F2A44EF}"/>
              </a:ext>
            </a:extLst>
          </p:cNvPr>
          <p:cNvSpPr txBox="1"/>
          <p:nvPr/>
        </p:nvSpPr>
        <p:spPr>
          <a:xfrm>
            <a:off x="419987" y="2945218"/>
            <a:ext cx="3817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Would you like to sit next to me?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2429CE2-2DF0-4275-82AC-D94986E4A6D4}"/>
              </a:ext>
            </a:extLst>
          </p:cNvPr>
          <p:cNvSpPr txBox="1"/>
          <p:nvPr/>
        </p:nvSpPr>
        <p:spPr>
          <a:xfrm>
            <a:off x="4896292" y="1218832"/>
            <a:ext cx="36044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We can share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FB74A2-42D6-4496-BC9E-41BB73720170}"/>
              </a:ext>
            </a:extLst>
          </p:cNvPr>
          <p:cNvSpPr txBox="1"/>
          <p:nvPr/>
        </p:nvSpPr>
        <p:spPr>
          <a:xfrm>
            <a:off x="6453964" y="2014317"/>
            <a:ext cx="4880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Do you need any help?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BEB770-8EDA-4BBA-AEA5-6FEB0CF45C7F}"/>
              </a:ext>
            </a:extLst>
          </p:cNvPr>
          <p:cNvSpPr txBox="1"/>
          <p:nvPr/>
        </p:nvSpPr>
        <p:spPr>
          <a:xfrm>
            <a:off x="903768" y="4209939"/>
            <a:ext cx="83784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FF0000"/>
                </a:solidFill>
              </a:rPr>
              <a:t>If some on upsets you, or you feel sad who can you tell?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Talk to a teacher or Teaching Assistant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Talk to someone at home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solidFill>
                  <a:srgbClr val="FF0000"/>
                </a:solidFill>
              </a:rPr>
              <a:t>Tell a friend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9598241-570D-4AAB-89BC-F606A40E151E}"/>
              </a:ext>
            </a:extLst>
          </p:cNvPr>
          <p:cNvSpPr/>
          <p:nvPr/>
        </p:nvSpPr>
        <p:spPr>
          <a:xfrm>
            <a:off x="1582259" y="189983"/>
            <a:ext cx="70214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u="sng" dirty="0"/>
              <a:t>What can we say that is kind, encouraging and includes everyone?</a:t>
            </a:r>
          </a:p>
        </p:txBody>
      </p:sp>
    </p:spTree>
    <p:extLst>
      <p:ext uri="{BB962C8B-B14F-4D97-AF65-F5344CB8AC3E}">
        <p14:creationId xmlns:p14="http://schemas.microsoft.com/office/powerpoint/2010/main" val="3423440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7253D-0C6F-4387-B90F-504D334109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Key Stage 1 resource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BD01F1C-BE84-4491-8DD9-F9912C2BB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Emotions</a:t>
            </a:r>
          </a:p>
        </p:txBody>
      </p:sp>
    </p:spTree>
    <p:extLst>
      <p:ext uri="{BB962C8B-B14F-4D97-AF65-F5344CB8AC3E}">
        <p14:creationId xmlns:p14="http://schemas.microsoft.com/office/powerpoint/2010/main" val="2618532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8460BD8-AE3F-4AC9-9D0B-717052AA5D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54420CFE-F482-466E-9E1E-C78513C0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5331032B-BD21-4BDA-920C-12E3580525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E7514DA3-59E7-409E-8A3B-AD097F6E56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25">
              <a:extLst>
                <a:ext uri="{FF2B5EF4-FFF2-40B4-BE49-F238E27FC236}">
                  <a16:creationId xmlns:a16="http://schemas.microsoft.com/office/drawing/2014/main" id="{57B9A2A6-3BE4-4599-9364-F71C5BFD61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Isosceles Triangle 11">
              <a:extLst>
                <a:ext uri="{FF2B5EF4-FFF2-40B4-BE49-F238E27FC236}">
                  <a16:creationId xmlns:a16="http://schemas.microsoft.com/office/drawing/2014/main" id="{4FD744C6-4ED8-4BC9-BF68-6BDF701C5D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7">
              <a:extLst>
                <a:ext uri="{FF2B5EF4-FFF2-40B4-BE49-F238E27FC236}">
                  <a16:creationId xmlns:a16="http://schemas.microsoft.com/office/drawing/2014/main" id="{092C5BAD-C911-4F8F-A1C5-470268BE6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Rectangle 28">
              <a:extLst>
                <a:ext uri="{FF2B5EF4-FFF2-40B4-BE49-F238E27FC236}">
                  <a16:creationId xmlns:a16="http://schemas.microsoft.com/office/drawing/2014/main" id="{B133D0C8-4EC4-424F-8E70-0482D5B1B6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9">
              <a:extLst>
                <a:ext uri="{FF2B5EF4-FFF2-40B4-BE49-F238E27FC236}">
                  <a16:creationId xmlns:a16="http://schemas.microsoft.com/office/drawing/2014/main" id="{7B1532A0-F4B3-4DE8-B18F-740CAAD25A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8EFDD162-BBBA-4062-8BBF-53DBA10913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DCFC9E65-3E19-4483-B952-25D29683CA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2783C067-F8BF-4755-B516-8A0CD74CF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6646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2ED796EC-E7FF-46DB-B912-FB08BF12AA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842596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549A2DAB-B431-487D-95AD-BB0FECB49E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38534" y="3818467"/>
            <a:ext cx="4450292" cy="3039533"/>
          </a:xfrm>
          <a:prstGeom prst="triangle">
            <a:avLst>
              <a:gd name="adj" fmla="val 100000"/>
            </a:avLst>
          </a:prstGeom>
          <a:solidFill>
            <a:schemeClr val="accent1">
              <a:alpha val="88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5" name="Rectangle 27">
            <a:extLst>
              <a:ext uri="{FF2B5EF4-FFF2-40B4-BE49-F238E27FC236}">
                <a16:creationId xmlns:a16="http://schemas.microsoft.com/office/drawing/2014/main" id="{0819F787-32B4-46A8-BC57-C6571BCEE2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5641" y="0"/>
            <a:ext cx="1766359" cy="6858000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5ECDEE1-7093-418F-9CF5-24EEB115C1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134600" y="0"/>
            <a:ext cx="1727200" cy="6858000"/>
          </a:xfrm>
          <a:prstGeom prst="line">
            <a:avLst/>
          </a:prstGeom>
          <a:ln w="15875" cap="sq">
            <a:solidFill>
              <a:schemeClr val="accent2"/>
            </a:solidFill>
            <a:beve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45062AF-EB11-4651-BC4A-4DA21768D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1587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BB08B074-D968-4E17-8D0D-083E0224151B}"/>
              </a:ext>
            </a:extLst>
          </p:cNvPr>
          <p:cNvSpPr txBox="1"/>
          <p:nvPr/>
        </p:nvSpPr>
        <p:spPr>
          <a:xfrm>
            <a:off x="1507067" y="1397000"/>
            <a:ext cx="7766936" cy="26538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Lets talk about EMOTIONS</a:t>
            </a:r>
          </a:p>
          <a:p>
            <a:pPr algn="r">
              <a:spcBef>
                <a:spcPct val="0"/>
              </a:spcBef>
              <a:spcAft>
                <a:spcPts val="600"/>
              </a:spcAft>
            </a:pPr>
            <a:endParaRPr lang="en-US" sz="50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  <a:p>
            <a:pPr algn="r">
              <a:spcBef>
                <a:spcPct val="0"/>
              </a:spcBef>
              <a:spcAft>
                <a:spcPts val="600"/>
              </a:spcAft>
            </a:pPr>
            <a:r>
              <a:rPr lang="en-US" sz="5000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What are emotions?</a:t>
            </a:r>
          </a:p>
        </p:txBody>
      </p:sp>
      <p:pic>
        <p:nvPicPr>
          <p:cNvPr id="18" name="Picture 17" descr="A picture containing room&#10;&#10;Description automatically generated">
            <a:extLst>
              <a:ext uri="{FF2B5EF4-FFF2-40B4-BE49-F238E27FC236}">
                <a16:creationId xmlns:a16="http://schemas.microsoft.com/office/drawing/2014/main" id="{645FA420-2019-48D0-AFEA-08DDD8DB7B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491343" y="4059302"/>
            <a:ext cx="3758250" cy="279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46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0C673B-629D-4340-8563-48F4BDD2F577}"/>
              </a:ext>
            </a:extLst>
          </p:cNvPr>
          <p:cNvSpPr txBox="1"/>
          <p:nvPr/>
        </p:nvSpPr>
        <p:spPr>
          <a:xfrm>
            <a:off x="850605" y="1010093"/>
            <a:ext cx="759164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An emotion is how you are feeling.</a:t>
            </a:r>
          </a:p>
          <a:p>
            <a:endParaRPr lang="en-GB" dirty="0"/>
          </a:p>
          <a:p>
            <a:r>
              <a:rPr lang="en-GB" dirty="0"/>
              <a:t>Can you name any?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Happy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Scared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Worried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Jealous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/>
              <a:t>Frustrated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How do you know what someone's emotion is if they do not tell you?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From the way they speak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they are standing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What they say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How they act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0207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ed apple&#10;&#10;Description automatically generated">
            <a:extLst>
              <a:ext uri="{FF2B5EF4-FFF2-40B4-BE49-F238E27FC236}">
                <a16:creationId xmlns:a16="http://schemas.microsoft.com/office/drawing/2014/main" id="{C9023E2B-BB75-4835-87F6-D54F4C32AD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804678" y="1771155"/>
            <a:ext cx="6494727" cy="433193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5F36FE-2C94-4E4B-937B-FAD848963C3B}"/>
              </a:ext>
            </a:extLst>
          </p:cNvPr>
          <p:cNvSpPr txBox="1"/>
          <p:nvPr/>
        </p:nvSpPr>
        <p:spPr>
          <a:xfrm>
            <a:off x="2685414" y="1254641"/>
            <a:ext cx="5613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Look at these 2 apples – they are the same</a:t>
            </a:r>
          </a:p>
        </p:txBody>
      </p:sp>
    </p:spTree>
    <p:extLst>
      <p:ext uri="{BB962C8B-B14F-4D97-AF65-F5344CB8AC3E}">
        <p14:creationId xmlns:p14="http://schemas.microsoft.com/office/powerpoint/2010/main" val="3519849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red apple&#10;&#10;Description automatically generated">
            <a:extLst>
              <a:ext uri="{FF2B5EF4-FFF2-40B4-BE49-F238E27FC236}">
                <a16:creationId xmlns:a16="http://schemas.microsoft.com/office/drawing/2014/main" id="{2EF14594-ECE0-459A-A23E-F0ADB0C60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34278" y="432997"/>
            <a:ext cx="2649425" cy="2391106"/>
          </a:xfrm>
          <a:prstGeom prst="rect">
            <a:avLst/>
          </a:prstGeom>
        </p:spPr>
      </p:pic>
      <p:pic>
        <p:nvPicPr>
          <p:cNvPr id="5" name="Picture 4" descr="A close up of a red apple&#10;&#10;Description automatically generated">
            <a:extLst>
              <a:ext uri="{FF2B5EF4-FFF2-40B4-BE49-F238E27FC236}">
                <a16:creationId xmlns:a16="http://schemas.microsoft.com/office/drawing/2014/main" id="{918238AB-AD57-4EDB-819A-00507EFA59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911008" y="3785797"/>
            <a:ext cx="2649425" cy="239110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745C01-8594-49AB-BAC4-F0463418DB06}"/>
              </a:ext>
            </a:extLst>
          </p:cNvPr>
          <p:cNvSpPr txBox="1"/>
          <p:nvPr/>
        </p:nvSpPr>
        <p:spPr>
          <a:xfrm>
            <a:off x="3583703" y="1179443"/>
            <a:ext cx="4492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Say kind things to this apple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26E2339-405A-4A61-933F-12542C693C99}"/>
              </a:ext>
            </a:extLst>
          </p:cNvPr>
          <p:cNvSpPr/>
          <p:nvPr/>
        </p:nvSpPr>
        <p:spPr>
          <a:xfrm>
            <a:off x="3435377" y="4796684"/>
            <a:ext cx="3475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Say horrible things to this apple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9F29B18-03F6-4DAE-A996-80ECC339B6CB}"/>
              </a:ext>
            </a:extLst>
          </p:cNvPr>
          <p:cNvSpPr txBox="1"/>
          <p:nvPr/>
        </p:nvSpPr>
        <p:spPr>
          <a:xfrm>
            <a:off x="3891516" y="1592553"/>
            <a:ext cx="28920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are funny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 like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Would you like to play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A666AB-9CA9-404F-A420-BACAFA15E371}"/>
              </a:ext>
            </a:extLst>
          </p:cNvPr>
          <p:cNvSpPr/>
          <p:nvPr/>
        </p:nvSpPr>
        <p:spPr>
          <a:xfrm>
            <a:off x="3435377" y="5330969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Your hair looks silly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 hate you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are not very good at running</a:t>
            </a:r>
          </a:p>
        </p:txBody>
      </p:sp>
    </p:spTree>
    <p:extLst>
      <p:ext uri="{BB962C8B-B14F-4D97-AF65-F5344CB8AC3E}">
        <p14:creationId xmlns:p14="http://schemas.microsoft.com/office/powerpoint/2010/main" val="4238241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8AEBA66-F639-4144-8B92-9F5B092C0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8083" y="693904"/>
            <a:ext cx="7034605" cy="46996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0FD468-A75D-4A04-A120-F747E26F2EAB}"/>
              </a:ext>
            </a:extLst>
          </p:cNvPr>
          <p:cNvSpPr txBox="1"/>
          <p:nvPr/>
        </p:nvSpPr>
        <p:spPr>
          <a:xfrm>
            <a:off x="3367593" y="5794764"/>
            <a:ext cx="5221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 the apples still look the same?</a:t>
            </a:r>
          </a:p>
        </p:txBody>
      </p:sp>
    </p:spTree>
    <p:extLst>
      <p:ext uri="{BB962C8B-B14F-4D97-AF65-F5344CB8AC3E}">
        <p14:creationId xmlns:p14="http://schemas.microsoft.com/office/powerpoint/2010/main" val="342956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liced apple on a plate&#10;&#10;Description automatically generated">
            <a:extLst>
              <a:ext uri="{FF2B5EF4-FFF2-40B4-BE49-F238E27FC236}">
                <a16:creationId xmlns:a16="http://schemas.microsoft.com/office/drawing/2014/main" id="{298C1AA7-4E23-4A94-83A5-F2D7EB1F6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9843" y="238538"/>
            <a:ext cx="3525078" cy="2643809"/>
          </a:xfrm>
          <a:prstGeom prst="rect">
            <a:avLst/>
          </a:prstGeom>
        </p:spPr>
      </p:pic>
      <p:pic>
        <p:nvPicPr>
          <p:cNvPr id="6" name="Picture 5" descr="A picture containing fruit, apple&#10;&#10;Description automatically generated">
            <a:extLst>
              <a:ext uri="{FF2B5EF4-FFF2-40B4-BE49-F238E27FC236}">
                <a16:creationId xmlns:a16="http://schemas.microsoft.com/office/drawing/2014/main" id="{FCFD509B-85C3-4BB7-A8BF-1AF3E76A49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444215" y="4167291"/>
            <a:ext cx="3430859" cy="2287239"/>
          </a:xfrm>
          <a:prstGeom prst="rect">
            <a:avLst/>
          </a:prstGeom>
        </p:spPr>
      </p:pic>
      <p:pic>
        <p:nvPicPr>
          <p:cNvPr id="12" name="Picture 11" descr="A close up of a red apple&#10;&#10;Description automatically generated">
            <a:extLst>
              <a:ext uri="{FF2B5EF4-FFF2-40B4-BE49-F238E27FC236}">
                <a16:creationId xmlns:a16="http://schemas.microsoft.com/office/drawing/2014/main" id="{019581C2-B435-4415-A114-7F1E134212E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5136603" y="4607222"/>
            <a:ext cx="1963479" cy="17720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8FF8857-39F2-4DF4-AEDE-D73E72F2373F}"/>
              </a:ext>
            </a:extLst>
          </p:cNvPr>
          <p:cNvSpPr txBox="1"/>
          <p:nvPr/>
        </p:nvSpPr>
        <p:spPr>
          <a:xfrm>
            <a:off x="4575658" y="1467566"/>
            <a:ext cx="373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This apple had nice things said to it, the inside looks good.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D4EBC4E-BB31-4241-AEAC-5DFBD4236085}"/>
              </a:ext>
            </a:extLst>
          </p:cNvPr>
          <p:cNvSpPr/>
          <p:nvPr/>
        </p:nvSpPr>
        <p:spPr>
          <a:xfrm>
            <a:off x="1506280" y="5310910"/>
            <a:ext cx="35250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This apple had horrible things said to it, the inside looks bad.</a:t>
            </a:r>
          </a:p>
        </p:txBody>
      </p:sp>
    </p:spTree>
    <p:extLst>
      <p:ext uri="{BB962C8B-B14F-4D97-AF65-F5344CB8AC3E}">
        <p14:creationId xmlns:p14="http://schemas.microsoft.com/office/powerpoint/2010/main" val="10454113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</TotalTime>
  <Words>1553</Words>
  <Application>Microsoft Office PowerPoint</Application>
  <PresentationFormat>Widescreen</PresentationFormat>
  <Paragraphs>201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Arial</vt:lpstr>
      <vt:lpstr>Calibri</vt:lpstr>
      <vt:lpstr>Comic Sans MS</vt:lpstr>
      <vt:lpstr>Trebuchet MS</vt:lpstr>
      <vt:lpstr>Wingdings</vt:lpstr>
      <vt:lpstr>Wingdings 3</vt:lpstr>
      <vt:lpstr>Facet</vt:lpstr>
      <vt:lpstr>PowerPoint Presentation</vt:lpstr>
      <vt:lpstr>PowerPoint Presentation</vt:lpstr>
      <vt:lpstr>Key Stage 1 resource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Key Stage 1 resource</dc:title>
  <dc:creator>onlinedesign</dc:creator>
  <cp:lastModifiedBy>onlinedesign</cp:lastModifiedBy>
  <cp:revision>25</cp:revision>
  <dcterms:created xsi:type="dcterms:W3CDTF">2020-03-10T18:46:11Z</dcterms:created>
  <dcterms:modified xsi:type="dcterms:W3CDTF">2020-05-22T12:52:40Z</dcterms:modified>
</cp:coreProperties>
</file>