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314" r:id="rId6"/>
    <p:sldId id="322" r:id="rId7"/>
    <p:sldId id="319" r:id="rId8"/>
    <p:sldId id="317" r:id="rId9"/>
    <p:sldId id="318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285E2-C122-432A-8A2E-61AF354955B3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0B836-3877-4010-844E-A4F9C64ABB9E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594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: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 rond , jambes tendues</a:t>
            </a:r>
          </a:p>
          <a:p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: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charge trop éloignée de la colonne vertébrale, dos rond-jambes tendues</a:t>
            </a:r>
          </a:p>
          <a:p>
            <a:endParaRPr lang="fr-FR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OUI :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jambes fléchies, dos plat, au plus près de la charge, remonter par l'action des cuisses/fessiers</a:t>
            </a:r>
          </a:p>
          <a:p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OUI,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charge collée sur le bassin</a:t>
            </a:r>
            <a:r>
              <a:rPr lang="fr-FR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dos droit-jambes semi-fléchies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78316-4729-4C2A-B44F-CE7DAE21659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: dos rond, jambes tendues</a:t>
            </a:r>
          </a:p>
          <a:p>
            <a:r>
              <a:rPr lang="fr-FR" sz="1200" b="0" i="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OUI pour des objets très légers : en maintenant la jambe tendue en balancier</a:t>
            </a:r>
          </a:p>
          <a:p>
            <a:r>
              <a:rPr lang="fr-FR" sz="1200" b="0" i="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OUI</a:t>
            </a:r>
            <a:r>
              <a:rPr lang="fr-FR" sz="1200" b="0" i="0" kern="1200" baseline="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 :dos droit </a:t>
            </a:r>
            <a:endParaRPr lang="fr-FR" sz="1200" b="0" i="0" kern="1200" dirty="0">
              <a:solidFill>
                <a:srgbClr val="FFC000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>
                <a:solidFill>
                  <a:srgbClr val="FFC000"/>
                </a:solidFill>
                <a:latin typeface="+mn-lt"/>
                <a:ea typeface="+mn-ea"/>
                <a:cs typeface="+mn-cs"/>
              </a:rPr>
              <a:t>Oui: dos droit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78316-4729-4C2A-B44F-CE7DAE21659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: trop de flexion du tronc vers l'avant</a:t>
            </a:r>
          </a:p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OUI : tronc vertical</a:t>
            </a:r>
          </a:p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: trop de flexion du tronc avec le dos rond</a:t>
            </a:r>
          </a:p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Oui, si le bas du dos reste toujours droit (verrouillage lombaire solide et durable)</a:t>
            </a:r>
          </a:p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Oui :Le plus sûr (attention à la remontée)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78316-4729-4C2A-B44F-CE7DAE21659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Mauvaise adaptation (dos rond) à un </a:t>
            </a:r>
            <a:r>
              <a:rPr lang="fr-FR" sz="1200" b="0" i="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 de travail trop bas</a:t>
            </a:r>
            <a:b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OUI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cuisses collées contre le plan de travail avec le tronc vertical</a:t>
            </a:r>
          </a:p>
          <a:p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(bonne haute du plan de travail : entre le pubis et le nombril)</a:t>
            </a:r>
          </a:p>
          <a:p>
            <a:endParaRPr lang="fr-FR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: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Reins creusés</a:t>
            </a:r>
          </a:p>
          <a:p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POSSIBLE :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avancer les genoux vers l'avant (pour diminuer le creux lombaire) , contractez les abdominaux en bloquant votre respiration pendant le moment où vous portez la charge au dessus de la tête.</a:t>
            </a:r>
          </a:p>
          <a:p>
            <a:r>
              <a:rPr lang="fr-F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OUI : </a:t>
            </a:r>
            <a:r>
              <a:rPr lang="fr-FR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se surélever en montant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378316-4729-4C2A-B44F-CE7DAE21659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385AF-54F4-44FF-807E-EE7F5D7DC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B874CAC-C1FE-4463-B051-3829D05F4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F8D3B57-F510-4DF3-9601-DF6FB36C3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AD8FA6-DABF-496F-AC8F-042B9F629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537BFD-02E1-4894-9C66-2B31C314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943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F0514-6924-4A11-9365-066CD479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E41BE8B-C7E8-43D7-8B4B-14B6F2476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157327-23E9-4566-8CD6-4B19433B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84A4C7-DF44-4725-BB9A-6DC95A58F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09479D-A9BE-4DEA-94E3-359705C9D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956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74D82E3-983F-4BF0-AD53-8E9FE3925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A888244-95F4-457D-865A-8626413B4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E85F30-1BC3-4EE5-AFFE-0F963F7C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BAC32A-B20F-4738-B7BD-5EC15197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71EC60-F4DE-4786-BD97-79C430315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337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E2A74-973E-4B97-8782-84AFC6EBF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9AF410-9383-4C62-A65A-6D79AF736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D8B61A-CE07-49C7-AE93-DAFE70CB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7D12A2-3DBC-47A7-BB84-AFC0D17D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0AF72C-EB7F-4968-93DB-1047BBDA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98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A5639-21B6-4A08-A2A5-39C504E58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53D11E-77D5-4223-B125-09C98D852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816C0E6-3118-4316-AE91-CC22D1E77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CCA50A-1DA7-4BC1-93A7-5CE15815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6CBF3A-C243-4C98-A39F-E3883A46E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940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105AB-B768-4C17-93FC-B27193EDF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E775DE-7213-40A6-AC0E-4D932C1C7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A8118A5-A576-4521-A7FC-7CEE89C8E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E4A213E-82E3-4683-91F4-21F0106E5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57988A3-1AC3-40B9-B642-E25374BA0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3EBA37-FE8F-4B97-A944-E9416AD0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751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BEE7C9-5DE8-4A14-B5C8-69F5498BB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C4AE90-CA28-45BD-8F54-06D0358B3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944AA8-BD9C-431A-B00D-C81821E9C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8B330FF-B1EF-4DAB-BF6F-FCD4BB6B2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FF6721D-4423-4EF1-97EA-94BBC276D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1B9EC5A-6D57-4003-9FB9-7AB26A781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AD40560-4465-430C-9665-CF338D085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FB91D3A-96AD-4CB3-BF64-E5A11AD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9440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B8A5D6-0A5C-45C0-A1FD-A64FE9FD8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C460F20-815A-49C8-8F1C-AD17D951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28D5FA-1665-4429-A18F-621BF4D08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3066074-BC6E-41B6-8DE2-56C41CA25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5846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604334C-0660-47FF-B884-9EC982A2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3AE13C1-AF70-4019-A271-DB5BF803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3462E7-712F-499A-AF57-AA41E5F3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5042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8D7CC-2CD1-4746-B51E-63B57F573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C50895-86A1-48CA-BB14-99BA45D2A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CCEDC01-944A-4FDE-89D9-BCF48CFAC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C98AE7-D863-436D-8198-ED7A44C8C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BACB2A-200B-4B10-8B50-AE9C5046C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06F54E-E24E-48D9-9DC1-E5B6DE143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0892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956C9A-A70F-4D69-8280-F7E6940C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60C61E3-0C44-4095-8022-90F7067264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883B9C-BCEC-478E-A143-0654320EDD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AD460B-8567-4AFB-B88D-3CDAD9C1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EC6592B-91A7-4515-8C39-C33FE7474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EB8724-90C0-4E29-9243-A47C1409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529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61404B3-BEA6-4F30-90BE-2E5F8FCE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52C683-6584-4CD5-A052-619E213DE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230B69-179C-4AE1-8F8C-D690CEDE7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E10E-348A-441C-AAB6-2BCAEA36B7DD}" type="datetimeFigureOut">
              <a:rPr lang="nl-BE" smtClean="0"/>
              <a:t>20/05/2022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5C17665-CF99-4475-802E-4DDD0B7F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D797BC-2E72-4056-944B-642C299C14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6CBB-F743-4B4E-B1AA-F913739C95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433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CAC6FF-6847-42A1-8BA0-12A600A3C1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 err="1"/>
              <a:t>Formation</a:t>
            </a:r>
            <a:r>
              <a:rPr lang="nl-BE" b="1" dirty="0"/>
              <a:t> </a:t>
            </a:r>
            <a:br>
              <a:rPr lang="nl-BE" b="1" dirty="0"/>
            </a:br>
            <a:r>
              <a:rPr lang="nl-BE" b="1" dirty="0" err="1"/>
              <a:t>L’ergonomie</a:t>
            </a:r>
            <a:br>
              <a:rPr lang="nl-BE" dirty="0"/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CC11C94-66A1-4D9D-80BE-8D194163D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/>
              <a:t>Panier</a:t>
            </a:r>
            <a:r>
              <a:rPr lang="nl-BE" dirty="0"/>
              <a:t> de la </a:t>
            </a:r>
            <a:r>
              <a:rPr lang="nl-BE" dirty="0" err="1"/>
              <a:t>Mer</a:t>
            </a:r>
            <a:endParaRPr lang="nl-BE" dirty="0"/>
          </a:p>
          <a:p>
            <a:r>
              <a:rPr lang="nl-BE" dirty="0" err="1"/>
              <a:t>Boulonge</a:t>
            </a:r>
            <a:r>
              <a:rPr lang="nl-BE" dirty="0"/>
              <a:t> </a:t>
            </a:r>
            <a:r>
              <a:rPr lang="nl-BE" dirty="0" err="1"/>
              <a:t>sur</a:t>
            </a:r>
            <a:r>
              <a:rPr lang="nl-BE" dirty="0"/>
              <a:t> </a:t>
            </a:r>
            <a:r>
              <a:rPr lang="nl-BE" dirty="0" err="1"/>
              <a:t>Mer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9843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35716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Sécurité au travail : L’ergonomie</a:t>
            </a:r>
          </a:p>
        </p:txBody>
      </p:sp>
      <p:pic>
        <p:nvPicPr>
          <p:cNvPr id="106498" name="Picture 2" descr="http://bernard.lefort.pagesperso-orange.fr/securite/fichiers/souleverlourd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9787" y="2143116"/>
            <a:ext cx="1287789" cy="1857388"/>
          </a:xfrm>
          <a:prstGeom prst="rect">
            <a:avLst/>
          </a:prstGeom>
          <a:noFill/>
        </p:spPr>
      </p:pic>
      <p:pic>
        <p:nvPicPr>
          <p:cNvPr id="106502" name="Picture 6" descr="http://bernard.lefort.pagesperso-orange.fr/securite/fichiers/souleverlourd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09786" y="4738710"/>
            <a:ext cx="1447800" cy="1905000"/>
          </a:xfrm>
          <a:prstGeom prst="rect">
            <a:avLst/>
          </a:prstGeom>
          <a:noFill/>
        </p:spPr>
      </p:pic>
      <p:pic>
        <p:nvPicPr>
          <p:cNvPr id="106531" name="Picture 35" descr="http://bernard.lefort.pagesperso-orange.fr/securite/fichiers/soulever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38744" y="1823418"/>
            <a:ext cx="1428760" cy="2391401"/>
          </a:xfrm>
          <a:prstGeom prst="rect">
            <a:avLst/>
          </a:prstGeom>
          <a:noFill/>
        </p:spPr>
      </p:pic>
      <p:pic>
        <p:nvPicPr>
          <p:cNvPr id="106533" name="Picture 37" descr="http://bernard.lefort.pagesperso-orange.fr/securite/fichiers/soulever2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24496" y="4310084"/>
            <a:ext cx="1123950" cy="2333626"/>
          </a:xfrm>
          <a:prstGeom prst="rect">
            <a:avLst/>
          </a:prstGeom>
          <a:noFill/>
        </p:spPr>
      </p:pic>
      <p:pic>
        <p:nvPicPr>
          <p:cNvPr id="106535" name="Picture 39" descr="RÃ©sultat de recherche d'images pour &quot;port de charge effet sur colone&quot;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5790" t="7854" b="51757"/>
          <a:stretch>
            <a:fillRect/>
          </a:stretch>
        </p:blipFill>
        <p:spPr bwMode="auto">
          <a:xfrm>
            <a:off x="8167703" y="4500570"/>
            <a:ext cx="1599391" cy="2214578"/>
          </a:xfrm>
          <a:prstGeom prst="rect">
            <a:avLst/>
          </a:prstGeom>
          <a:noFill/>
        </p:spPr>
      </p:pic>
      <p:pic>
        <p:nvPicPr>
          <p:cNvPr id="28" name="Picture 39" descr="RÃ©sultat de recherche d'images pour &quot;port de charge effet sur colone&quot;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158" t="57367" r="2631" b="3365"/>
          <a:stretch>
            <a:fillRect/>
          </a:stretch>
        </p:blipFill>
        <p:spPr bwMode="auto">
          <a:xfrm>
            <a:off x="8167702" y="1857364"/>
            <a:ext cx="1571636" cy="2115664"/>
          </a:xfrm>
          <a:prstGeom prst="rect">
            <a:avLst/>
          </a:prstGeom>
          <a:noFill/>
        </p:spPr>
      </p:pic>
      <p:sp>
        <p:nvSpPr>
          <p:cNvPr id="30" name="ZoneTexte 29"/>
          <p:cNvSpPr txBox="1"/>
          <p:nvPr/>
        </p:nvSpPr>
        <p:spPr>
          <a:xfrm>
            <a:off x="9310710" y="548856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gency FB" pitchFamily="34" charset="0"/>
              </a:rPr>
              <a:t>130 Kg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9239272" y="278605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gency FB" pitchFamily="34" charset="0"/>
              </a:rPr>
              <a:t>350 Kg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952596" y="150017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Port de charge :</a:t>
            </a:r>
          </a:p>
        </p:txBody>
      </p:sp>
      <p:sp>
        <p:nvSpPr>
          <p:cNvPr id="33" name="Multiplier 32"/>
          <p:cNvSpPr/>
          <p:nvPr/>
        </p:nvSpPr>
        <p:spPr>
          <a:xfrm>
            <a:off x="3452794" y="3500438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3452794" y="5863256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5" name="Multiplier 34"/>
          <p:cNvSpPr/>
          <p:nvPr/>
        </p:nvSpPr>
        <p:spPr>
          <a:xfrm>
            <a:off x="6381752" y="3500438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6310314" y="5857892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00B05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3" grpId="0" animBg="1"/>
      <p:bldP spid="34" grpId="0"/>
      <p:bldP spid="35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357166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Sécurité au travail : L’ergonomie</a:t>
            </a:r>
            <a:endParaRPr lang="fr-FR" sz="4000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282" y="2214554"/>
            <a:ext cx="871252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024034" y="157161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Port de charge 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428604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Sécurité au travail : L’ergonomie</a:t>
            </a:r>
            <a:endParaRPr lang="fr-FR" sz="4000" dirty="0"/>
          </a:p>
        </p:txBody>
      </p:sp>
      <p:pic>
        <p:nvPicPr>
          <p:cNvPr id="4" name="Picture 18" descr="http://bernard.lefort.pagesperso-orange.fr/securite/fichiers/deboutso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2794" y="3952878"/>
            <a:ext cx="1214446" cy="2833708"/>
          </a:xfrm>
          <a:prstGeom prst="rect">
            <a:avLst/>
          </a:prstGeom>
          <a:noFill/>
        </p:spPr>
      </p:pic>
      <p:pic>
        <p:nvPicPr>
          <p:cNvPr id="5" name="Picture 29" descr="http://bernard.lefort.pagesperso-orange.fr/securite/fichiers/deboutsol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6150" y="4857760"/>
            <a:ext cx="1360180" cy="2000264"/>
          </a:xfrm>
          <a:prstGeom prst="rect">
            <a:avLst/>
          </a:prstGeom>
          <a:noFill/>
        </p:spPr>
      </p:pic>
      <p:pic>
        <p:nvPicPr>
          <p:cNvPr id="6" name="Picture 31" descr="http://bernard.lefort.pagesperso-orange.fr/securite/fichiers/sol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1357" y="1928802"/>
            <a:ext cx="1495425" cy="1905000"/>
          </a:xfrm>
          <a:prstGeom prst="rect">
            <a:avLst/>
          </a:prstGeom>
          <a:noFill/>
        </p:spPr>
      </p:pic>
      <p:pic>
        <p:nvPicPr>
          <p:cNvPr id="7" name="Picture 33" descr="http://bernard.lefort.pagesperso-orange.fr/securite/fichiers/balancier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96132" y="1928803"/>
            <a:ext cx="1698370" cy="1914527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952596" y="150017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Ramasser un objet :</a:t>
            </a:r>
          </a:p>
        </p:txBody>
      </p:sp>
      <p:sp>
        <p:nvSpPr>
          <p:cNvPr id="9" name="Multiplier 8"/>
          <p:cNvSpPr/>
          <p:nvPr/>
        </p:nvSpPr>
        <p:spPr>
          <a:xfrm>
            <a:off x="4595802" y="3357562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524364" y="5934694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524892" y="5929330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453454" y="3148612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FFC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8572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Sécurité au travail : L’ergonomie</a:t>
            </a:r>
            <a:endParaRPr lang="fr-FR" sz="4000" dirty="0"/>
          </a:p>
        </p:txBody>
      </p:sp>
      <p:pic>
        <p:nvPicPr>
          <p:cNvPr id="113666" name="Picture 2" descr="http://bernard.lefort.pagesperso-orange.fr/securite/fichiers/balayer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2794" y="1714488"/>
            <a:ext cx="1809750" cy="2381250"/>
          </a:xfrm>
          <a:prstGeom prst="rect">
            <a:avLst/>
          </a:prstGeom>
          <a:noFill/>
        </p:spPr>
      </p:pic>
      <p:pic>
        <p:nvPicPr>
          <p:cNvPr id="113668" name="Picture 4" descr="http://bernard.lefort.pagesperso-orange.fr/securite/fichiers/balayer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5600" y="1857364"/>
            <a:ext cx="1276350" cy="2381250"/>
          </a:xfrm>
          <a:prstGeom prst="rect">
            <a:avLst/>
          </a:prstGeom>
          <a:noFill/>
        </p:spPr>
      </p:pic>
      <p:pic>
        <p:nvPicPr>
          <p:cNvPr id="113670" name="Picture 6" descr="http://bernard.lefort.pagesperso-orange.fr/securite/fichiers/serpillere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66911" y="4714908"/>
            <a:ext cx="1465889" cy="1928802"/>
          </a:xfrm>
          <a:prstGeom prst="rect">
            <a:avLst/>
          </a:prstGeom>
          <a:noFill/>
        </p:spPr>
      </p:pic>
      <p:pic>
        <p:nvPicPr>
          <p:cNvPr id="113672" name="Picture 8" descr="http://bernard.lefort.pagesperso-orange.fr/securite/fichiers/serpillere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38745" y="4405336"/>
            <a:ext cx="1743075" cy="2381250"/>
          </a:xfrm>
          <a:prstGeom prst="rect">
            <a:avLst/>
          </a:prstGeom>
          <a:noFill/>
        </p:spPr>
      </p:pic>
      <p:pic>
        <p:nvPicPr>
          <p:cNvPr id="113674" name="Picture 10" descr="http://bernard.lefort.pagesperso-orange.fr/securite/fichiers/serpillere2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382017" y="4714884"/>
            <a:ext cx="1327783" cy="1952622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1952596" y="142873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Tâches ménagères :</a:t>
            </a:r>
          </a:p>
        </p:txBody>
      </p:sp>
      <p:sp>
        <p:nvSpPr>
          <p:cNvPr id="13" name="Multiplier 12"/>
          <p:cNvSpPr/>
          <p:nvPr/>
        </p:nvSpPr>
        <p:spPr>
          <a:xfrm>
            <a:off x="4881554" y="3357538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453190" y="5791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810512" y="3214686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9596462" y="564357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7" name="Multiplier 16"/>
          <p:cNvSpPr/>
          <p:nvPr/>
        </p:nvSpPr>
        <p:spPr>
          <a:xfrm>
            <a:off x="3524232" y="5929330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28572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Sécurité au travail : L’ergonomie</a:t>
            </a:r>
            <a:endParaRPr lang="fr-FR" sz="4000" dirty="0"/>
          </a:p>
        </p:txBody>
      </p:sp>
      <p:pic>
        <p:nvPicPr>
          <p:cNvPr id="4" name="Picture 12" descr="http://bernard.lefort.pagesperso-orange.fr/securite/fichiers/plandetravail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2794" y="1928802"/>
            <a:ext cx="1481792" cy="1357322"/>
          </a:xfrm>
          <a:prstGeom prst="rect">
            <a:avLst/>
          </a:prstGeom>
          <a:noFill/>
        </p:spPr>
      </p:pic>
      <p:pic>
        <p:nvPicPr>
          <p:cNvPr id="5" name="Picture 14" descr="http://bernard.lefort.pagesperso-orange.fr/securite/fichiers/plandetravail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67505" y="1857364"/>
            <a:ext cx="1518419" cy="1500198"/>
          </a:xfrm>
          <a:prstGeom prst="rect">
            <a:avLst/>
          </a:prstGeom>
          <a:noFill/>
        </p:spPr>
      </p:pic>
      <p:sp>
        <p:nvSpPr>
          <p:cNvPr id="6" name="Multiplier 5"/>
          <p:cNvSpPr/>
          <p:nvPr/>
        </p:nvSpPr>
        <p:spPr>
          <a:xfrm>
            <a:off x="2952728" y="6000768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953520" y="5720380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00B050"/>
                </a:solidFill>
              </a:rPr>
              <a:t> </a:t>
            </a:r>
          </a:p>
        </p:txBody>
      </p:sp>
      <p:pic>
        <p:nvPicPr>
          <p:cNvPr id="114690" name="Picture 2" descr="http://bernard.lefort.pagesperso-orange.fr/securite/fichiers/haut0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8348" y="4357710"/>
            <a:ext cx="928694" cy="2286001"/>
          </a:xfrm>
          <a:prstGeom prst="rect">
            <a:avLst/>
          </a:prstGeom>
          <a:noFill/>
        </p:spPr>
      </p:pic>
      <p:pic>
        <p:nvPicPr>
          <p:cNvPr id="114692" name="Picture 4" descr="http://bernard.lefort.pagesperso-orange.fr/securite/fichiers/haut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10182" y="4214819"/>
            <a:ext cx="914400" cy="2457451"/>
          </a:xfrm>
          <a:prstGeom prst="rect">
            <a:avLst/>
          </a:prstGeom>
          <a:noFill/>
        </p:spPr>
      </p:pic>
      <p:pic>
        <p:nvPicPr>
          <p:cNvPr id="114694" name="Picture 6" descr="http://bernard.lefort.pagesperso-orange.fr/securite/fichiers/haut2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96265" y="4286256"/>
            <a:ext cx="1038225" cy="2295526"/>
          </a:xfrm>
          <a:prstGeom prst="rect">
            <a:avLst/>
          </a:prstGeom>
          <a:noFill/>
        </p:spPr>
      </p:pic>
      <p:sp>
        <p:nvSpPr>
          <p:cNvPr id="11" name="Multiplier 10"/>
          <p:cNvSpPr/>
          <p:nvPr/>
        </p:nvSpPr>
        <p:spPr>
          <a:xfrm>
            <a:off x="4810116" y="2928934"/>
            <a:ext cx="500066" cy="500066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8096264" y="278605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024562" y="5791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fr-FR" sz="5400" b="1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524000" y="157161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Poste de travail: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524000" y="3786190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Attraper  un objet en hauteur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1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aOK xmlns="36beaf43-34c8-4d3f-afa3-b7b48e7af52c" xsi:nil="true"/>
    <status xmlns="36beaf43-34c8-4d3f-afa3-b7b48e7af52c">false</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EA2D59CE94334BA6AC0D3DE3DD1317" ma:contentTypeVersion="15" ma:contentTypeDescription="Een nieuw document maken." ma:contentTypeScope="" ma:versionID="e9da61439daa19e4206313a909c36f46">
  <xsd:schema xmlns:xsd="http://www.w3.org/2001/XMLSchema" xmlns:xs="http://www.w3.org/2001/XMLSchema" xmlns:p="http://schemas.microsoft.com/office/2006/metadata/properties" xmlns:ns2="36beaf43-34c8-4d3f-afa3-b7b48e7af52c" xmlns:ns3="72a13f39-945f-4afa-82e7-c87b57abb438" targetNamespace="http://schemas.microsoft.com/office/2006/metadata/properties" ma:root="true" ma:fieldsID="a0ac46d2f90b97bae96d08d89cff51eb" ns2:_="" ns3:_="">
    <xsd:import namespace="36beaf43-34c8-4d3f-afa3-b7b48e7af52c"/>
    <xsd:import namespace="72a13f39-945f-4afa-82e7-c87b57abb4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dataOK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eaf43-34c8-4d3f-afa3-b7b48e7af5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dataOK" ma:index="18" nillable="true" ma:displayName="data OK" ma:format="Dropdown" ma:internalName="dataOK">
      <xsd:simpleType>
        <xsd:restriction base="dms:Text">
          <xsd:maxLength value="255"/>
        </xsd:restriction>
      </xsd:simpleType>
    </xsd:element>
    <xsd:element name="status" ma:index="19" nillable="true" ma:displayName="status" ma:default="0" ma:internalName="status">
      <xsd:simpleType>
        <xsd:restriction base="dms:Boolea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a13f39-945f-4afa-82e7-c87b57abb4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E91593-C79D-4941-B0C8-C1BF47A3BCC4}">
  <ds:schemaRefs>
    <ds:schemaRef ds:uri="http://schemas.microsoft.com/office/2006/metadata/properties"/>
    <ds:schemaRef ds:uri="http://schemas.microsoft.com/office/infopath/2007/PartnerControls"/>
    <ds:schemaRef ds:uri="36beaf43-34c8-4d3f-afa3-b7b48e7af52c"/>
  </ds:schemaRefs>
</ds:datastoreItem>
</file>

<file path=customXml/itemProps2.xml><?xml version="1.0" encoding="utf-8"?>
<ds:datastoreItem xmlns:ds="http://schemas.openxmlformats.org/officeDocument/2006/customXml" ds:itemID="{F7FE8706-9BD1-43CE-926E-1ED91A72A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874CDB-9160-4EAC-B781-9A3C79A0B1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beaf43-34c8-4d3f-afa3-b7b48e7af52c"/>
    <ds:schemaRef ds:uri="72a13f39-945f-4afa-82e7-c87b57abb4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Widescreen</PresentationFormat>
  <Paragraphs>51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Kantoorthema</vt:lpstr>
      <vt:lpstr>Formation  L’ergonomie </vt:lpstr>
      <vt:lpstr>Sécurité au travail : L’ergonomie</vt:lpstr>
      <vt:lpstr>Sécurité au travail : L’ergonomie</vt:lpstr>
      <vt:lpstr>Sécurité au travail : L’ergonomie</vt:lpstr>
      <vt:lpstr>Sécurité au travail : L’ergonomie</vt:lpstr>
      <vt:lpstr>Sécurité au travail : L’ergonomie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 L’ergonomie </dc:title>
  <dc:creator>Miranda Poeze</dc:creator>
  <cp:lastModifiedBy>Miranda Poeze</cp:lastModifiedBy>
  <cp:revision>2</cp:revision>
  <dcterms:created xsi:type="dcterms:W3CDTF">2022-01-11T13:17:47Z</dcterms:created>
  <dcterms:modified xsi:type="dcterms:W3CDTF">2022-05-20T14:17:35Z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0x010100DBEA2D59CE94334BA6AC0D3DE3DD1317</vt:lpwstr>
  </property>
</Properties>
</file>