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5" r:id="rId4"/>
    <p:sldId id="266" r:id="rId5"/>
    <p:sldId id="268" r:id="rId6"/>
    <p:sldId id="270" r:id="rId7"/>
    <p:sldId id="260" r:id="rId8"/>
    <p:sldId id="271" r:id="rId9"/>
    <p:sldId id="262" r:id="rId10"/>
    <p:sldId id="278" r:id="rId11"/>
    <p:sldId id="275" r:id="rId12"/>
    <p:sldId id="277" r:id="rId1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nda Poeze" userId="708e489f-186b-4dfc-a6a9-24a56055fd5f" providerId="ADAL" clId="{9FAA2227-BB82-4C91-A747-DD74810CFDFF}"/>
    <pc:docChg chg="custSel delSld modSld">
      <pc:chgData name="Miranda Poeze" userId="708e489f-186b-4dfc-a6a9-24a56055fd5f" providerId="ADAL" clId="{9FAA2227-BB82-4C91-A747-DD74810CFDFF}" dt="2022-01-28T12:17:46.025" v="38" actId="12"/>
      <pc:docMkLst>
        <pc:docMk/>
      </pc:docMkLst>
      <pc:sldChg chg="modSp mod">
        <pc:chgData name="Miranda Poeze" userId="708e489f-186b-4dfc-a6a9-24a56055fd5f" providerId="ADAL" clId="{9FAA2227-BB82-4C91-A747-DD74810CFDFF}" dt="2022-01-28T12:17:46.025" v="38" actId="12"/>
        <pc:sldMkLst>
          <pc:docMk/>
          <pc:sldMk cId="0" sldId="262"/>
        </pc:sldMkLst>
        <pc:spChg chg="mod">
          <ac:chgData name="Miranda Poeze" userId="708e489f-186b-4dfc-a6a9-24a56055fd5f" providerId="ADAL" clId="{9FAA2227-BB82-4C91-A747-DD74810CFDFF}" dt="2022-01-28T12:17:46.025" v="38" actId="12"/>
          <ac:spMkLst>
            <pc:docMk/>
            <pc:sldMk cId="0" sldId="262"/>
            <ac:spMk id="124" creationId="{00000000-0000-0000-0000-000000000000}"/>
          </ac:spMkLst>
        </pc:spChg>
      </pc:sldChg>
      <pc:sldChg chg="modSp mod">
        <pc:chgData name="Miranda Poeze" userId="708e489f-186b-4dfc-a6a9-24a56055fd5f" providerId="ADAL" clId="{9FAA2227-BB82-4C91-A747-DD74810CFDFF}" dt="2022-01-28T12:11:53.274" v="10" actId="5793"/>
        <pc:sldMkLst>
          <pc:docMk/>
          <pc:sldMk cId="0" sldId="266"/>
        </pc:sldMkLst>
        <pc:spChg chg="mod">
          <ac:chgData name="Miranda Poeze" userId="708e489f-186b-4dfc-a6a9-24a56055fd5f" providerId="ADAL" clId="{9FAA2227-BB82-4C91-A747-DD74810CFDFF}" dt="2022-01-28T12:11:53.274" v="10" actId="5793"/>
          <ac:spMkLst>
            <pc:docMk/>
            <pc:sldMk cId="0" sldId="266"/>
            <ac:spMk id="95" creationId="{00000000-0000-0000-0000-000000000000}"/>
          </ac:spMkLst>
        </pc:spChg>
      </pc:sldChg>
      <pc:sldChg chg="modSp del mod">
        <pc:chgData name="Miranda Poeze" userId="708e489f-186b-4dfc-a6a9-24a56055fd5f" providerId="ADAL" clId="{9FAA2227-BB82-4C91-A747-DD74810CFDFF}" dt="2022-01-28T12:11:55.029" v="11" actId="47"/>
        <pc:sldMkLst>
          <pc:docMk/>
          <pc:sldMk cId="1293644401" sldId="267"/>
        </pc:sldMkLst>
        <pc:spChg chg="mod">
          <ac:chgData name="Miranda Poeze" userId="708e489f-186b-4dfc-a6a9-24a56055fd5f" providerId="ADAL" clId="{9FAA2227-BB82-4C91-A747-DD74810CFDFF}" dt="2022-01-28T12:11:48.087" v="6" actId="21"/>
          <ac:spMkLst>
            <pc:docMk/>
            <pc:sldMk cId="1293644401" sldId="267"/>
            <ac:spMk id="95" creationId="{00000000-0000-0000-0000-000000000000}"/>
          </ac:spMkLst>
        </pc:spChg>
      </pc:sldChg>
      <pc:sldChg chg="modSp mod">
        <pc:chgData name="Miranda Poeze" userId="708e489f-186b-4dfc-a6a9-24a56055fd5f" providerId="ADAL" clId="{9FAA2227-BB82-4C91-A747-DD74810CFDFF}" dt="2022-01-28T12:14:02.519" v="28" actId="14"/>
        <pc:sldMkLst>
          <pc:docMk/>
          <pc:sldMk cId="2630340042" sldId="268"/>
        </pc:sldMkLst>
        <pc:spChg chg="mod">
          <ac:chgData name="Miranda Poeze" userId="708e489f-186b-4dfc-a6a9-24a56055fd5f" providerId="ADAL" clId="{9FAA2227-BB82-4C91-A747-DD74810CFDFF}" dt="2022-01-28T12:14:02.519" v="28" actId="14"/>
          <ac:spMkLst>
            <pc:docMk/>
            <pc:sldMk cId="2630340042" sldId="268"/>
            <ac:spMk id="102" creationId="{00000000-0000-0000-0000-000000000000}"/>
          </ac:spMkLst>
        </pc:spChg>
      </pc:sldChg>
      <pc:sldChg chg="del">
        <pc:chgData name="Miranda Poeze" userId="708e489f-186b-4dfc-a6a9-24a56055fd5f" providerId="ADAL" clId="{9FAA2227-BB82-4C91-A747-DD74810CFDFF}" dt="2022-01-28T12:14:06.907" v="29" actId="47"/>
        <pc:sldMkLst>
          <pc:docMk/>
          <pc:sldMk cId="2332616708" sldId="269"/>
        </pc:sldMkLst>
      </pc:sldChg>
      <pc:sldChg chg="modSp mod">
        <pc:chgData name="Miranda Poeze" userId="708e489f-186b-4dfc-a6a9-24a56055fd5f" providerId="ADAL" clId="{9FAA2227-BB82-4C91-A747-DD74810CFDFF}" dt="2022-01-28T12:14:48.380" v="31" actId="20577"/>
        <pc:sldMkLst>
          <pc:docMk/>
          <pc:sldMk cId="2503509824" sldId="270"/>
        </pc:sldMkLst>
        <pc:spChg chg="mod">
          <ac:chgData name="Miranda Poeze" userId="708e489f-186b-4dfc-a6a9-24a56055fd5f" providerId="ADAL" clId="{9FAA2227-BB82-4C91-A747-DD74810CFDFF}" dt="2022-01-28T12:14:48.380" v="31" actId="20577"/>
          <ac:spMkLst>
            <pc:docMk/>
            <pc:sldMk cId="2503509824" sldId="270"/>
            <ac:spMk id="109" creationId="{00000000-0000-0000-0000-000000000000}"/>
          </ac:spMkLst>
        </pc:spChg>
      </pc:sldChg>
      <pc:sldChg chg="modSp mod">
        <pc:chgData name="Miranda Poeze" userId="708e489f-186b-4dfc-a6a9-24a56055fd5f" providerId="ADAL" clId="{9FAA2227-BB82-4C91-A747-DD74810CFDFF}" dt="2022-01-28T12:17:40.161" v="37" actId="27636"/>
        <pc:sldMkLst>
          <pc:docMk/>
          <pc:sldMk cId="230341506" sldId="271"/>
        </pc:sldMkLst>
        <pc:spChg chg="mod">
          <ac:chgData name="Miranda Poeze" userId="708e489f-186b-4dfc-a6a9-24a56055fd5f" providerId="ADAL" clId="{9FAA2227-BB82-4C91-A747-DD74810CFDFF}" dt="2022-01-28T12:17:40.161" v="37" actId="27636"/>
          <ac:spMkLst>
            <pc:docMk/>
            <pc:sldMk cId="230341506" sldId="271"/>
            <ac:spMk id="116" creationId="{00000000-0000-0000-0000-000000000000}"/>
          </ac:spMkLst>
        </pc:spChg>
      </pc:sldChg>
      <pc:sldChg chg="del">
        <pc:chgData name="Miranda Poeze" userId="708e489f-186b-4dfc-a6a9-24a56055fd5f" providerId="ADAL" clId="{9FAA2227-BB82-4C91-A747-DD74810CFDFF}" dt="2022-01-28T12:17:36.728" v="35" actId="47"/>
        <pc:sldMkLst>
          <pc:docMk/>
          <pc:sldMk cId="2337984554" sldId="272"/>
        </pc:sldMkLst>
      </pc:sldChg>
      <pc:sldChg chg="modSp del mod">
        <pc:chgData name="Miranda Poeze" userId="708e489f-186b-4dfc-a6a9-24a56055fd5f" providerId="ADAL" clId="{9FAA2227-BB82-4C91-A747-DD74810CFDFF}" dt="2022-01-28T12:00:41.974" v="5" actId="47"/>
        <pc:sldMkLst>
          <pc:docMk/>
          <pc:sldMk cId="2388334745" sldId="273"/>
        </pc:sldMkLst>
        <pc:spChg chg="mod">
          <ac:chgData name="Miranda Poeze" userId="708e489f-186b-4dfc-a6a9-24a56055fd5f" providerId="ADAL" clId="{9FAA2227-BB82-4C91-A747-DD74810CFDFF}" dt="2022-01-28T12:00:35.269" v="0" actId="21"/>
          <ac:spMkLst>
            <pc:docMk/>
            <pc:sldMk cId="2388334745" sldId="273"/>
            <ac:spMk id="1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3F0E3-903F-4955-B626-CB23E06F2C65}" type="datetimeFigureOut">
              <a:rPr lang="nl-BE" smtClean="0"/>
              <a:t>28/01/2022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910D2-3879-4193-9685-832D1327DF61}" type="slidenum">
              <a:rPr lang="nl-BE" smtClean="0"/>
              <a:t>‹nr.›</a:t>
            </a:fld>
            <a:endParaRPr lang="nl-BE"/>
          </a:p>
        </p:txBody>
      </p:sp>
    </p:spTree>
    <p:extLst>
      <p:ext uri="{BB962C8B-B14F-4D97-AF65-F5344CB8AC3E}">
        <p14:creationId xmlns:p14="http://schemas.microsoft.com/office/powerpoint/2010/main" val="291503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81bb1afe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81bb1afe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81bb1afe9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81bb1afe9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44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862a5cb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862a5cb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8610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862a5cb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862a5cb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82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81bb1afe9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81bb1afe9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81bb1afe9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81bb1afe9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5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81bb1afe9_1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81bb1afe9_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81bb1afe9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81bb1afe9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50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81bb1afe9_1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81bb1afe9_1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213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81bb1afe9_1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81bb1afe9_1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81bb1afe9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81bb1afe9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88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858be1e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858be1e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2C89D-D9C3-44EA-9321-B12EE3CD8AF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6B9973CB-4BED-4543-B35B-1D5BB2DA05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922CDCC7-72FB-4BB9-9138-7239F456CB8E}"/>
              </a:ext>
            </a:extLst>
          </p:cNvPr>
          <p:cNvSpPr>
            <a:spLocks noGrp="1"/>
          </p:cNvSpPr>
          <p:nvPr>
            <p:ph type="dt" sz="half" idx="10"/>
          </p:nvPr>
        </p:nvSpPr>
        <p:spPr/>
        <p:txBody>
          <a:bodyPr/>
          <a:lstStyle/>
          <a:p>
            <a:fld id="{68DEED00-E622-4FFF-B043-04B5C7D21232}" type="datetimeFigureOut">
              <a:rPr lang="nl-BE" smtClean="0"/>
              <a:t>28/01/2022</a:t>
            </a:fld>
            <a:endParaRPr lang="nl-BE"/>
          </a:p>
        </p:txBody>
      </p:sp>
      <p:sp>
        <p:nvSpPr>
          <p:cNvPr id="5" name="Tijdelijke aanduiding voor voettekst 4">
            <a:extLst>
              <a:ext uri="{FF2B5EF4-FFF2-40B4-BE49-F238E27FC236}">
                <a16:creationId xmlns:a16="http://schemas.microsoft.com/office/drawing/2014/main" id="{C27A0CCB-D2F8-40A6-8BED-EB1D9B9765B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AC7BB77-D908-4598-8F5D-972736DDF1CB}"/>
              </a:ext>
            </a:extLst>
          </p:cNvPr>
          <p:cNvSpPr>
            <a:spLocks noGrp="1"/>
          </p:cNvSpPr>
          <p:nvPr>
            <p:ph type="sldNum" sz="quarter" idx="12"/>
          </p:nvPr>
        </p:nvSpPr>
        <p:spPr/>
        <p:txBody>
          <a:bodyPr/>
          <a:lstStyle/>
          <a:p>
            <a:fld id="{E32E7470-D7D5-476E-BE4B-07626EAD1CA5}" type="slidenum">
              <a:rPr lang="nl-BE" smtClean="0"/>
              <a:t>‹nr.›</a:t>
            </a:fld>
            <a:endParaRPr lang="nl-BE"/>
          </a:p>
        </p:txBody>
      </p:sp>
    </p:spTree>
    <p:extLst>
      <p:ext uri="{BB962C8B-B14F-4D97-AF65-F5344CB8AC3E}">
        <p14:creationId xmlns:p14="http://schemas.microsoft.com/office/powerpoint/2010/main" val="45278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E4EF4-3128-47D7-A970-595339F2963F}"/>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FDCBA09-B1C2-4EFD-A4B5-B5492DF7E9F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44AFC32-6031-4AB3-A129-4BCD75A06414}"/>
              </a:ext>
            </a:extLst>
          </p:cNvPr>
          <p:cNvSpPr>
            <a:spLocks noGrp="1"/>
          </p:cNvSpPr>
          <p:nvPr>
            <p:ph type="dt" sz="half" idx="10"/>
          </p:nvPr>
        </p:nvSpPr>
        <p:spPr/>
        <p:txBody>
          <a:bodyPr/>
          <a:lstStyle/>
          <a:p>
            <a:fld id="{68DEED00-E622-4FFF-B043-04B5C7D21232}" type="datetimeFigureOut">
              <a:rPr lang="nl-BE" smtClean="0"/>
              <a:t>28/01/2022</a:t>
            </a:fld>
            <a:endParaRPr lang="nl-BE"/>
          </a:p>
        </p:txBody>
      </p:sp>
      <p:sp>
        <p:nvSpPr>
          <p:cNvPr id="5" name="Tijdelijke aanduiding voor voettekst 4">
            <a:extLst>
              <a:ext uri="{FF2B5EF4-FFF2-40B4-BE49-F238E27FC236}">
                <a16:creationId xmlns:a16="http://schemas.microsoft.com/office/drawing/2014/main" id="{5163D933-0686-4297-8155-30777771C96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78E1106-7C03-4260-9940-92E807CB8334}"/>
              </a:ext>
            </a:extLst>
          </p:cNvPr>
          <p:cNvSpPr>
            <a:spLocks noGrp="1"/>
          </p:cNvSpPr>
          <p:nvPr>
            <p:ph type="sldNum" sz="quarter" idx="12"/>
          </p:nvPr>
        </p:nvSpPr>
        <p:spPr/>
        <p:txBody>
          <a:bodyPr/>
          <a:lstStyle/>
          <a:p>
            <a:fld id="{E32E7470-D7D5-476E-BE4B-07626EAD1CA5}" type="slidenum">
              <a:rPr lang="nl-BE" smtClean="0"/>
              <a:t>‹nr.›</a:t>
            </a:fld>
            <a:endParaRPr lang="nl-BE"/>
          </a:p>
        </p:txBody>
      </p:sp>
    </p:spTree>
    <p:extLst>
      <p:ext uri="{BB962C8B-B14F-4D97-AF65-F5344CB8AC3E}">
        <p14:creationId xmlns:p14="http://schemas.microsoft.com/office/powerpoint/2010/main" val="82698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998CAE3-EBCE-43C2-99B4-85CE8BB6DEF8}"/>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D2520C7-9436-46F1-B4AB-2207AC9FC74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4A56B41-CC5F-4A7D-9968-8958760D2A02}"/>
              </a:ext>
            </a:extLst>
          </p:cNvPr>
          <p:cNvSpPr>
            <a:spLocks noGrp="1"/>
          </p:cNvSpPr>
          <p:nvPr>
            <p:ph type="dt" sz="half" idx="10"/>
          </p:nvPr>
        </p:nvSpPr>
        <p:spPr/>
        <p:txBody>
          <a:bodyPr/>
          <a:lstStyle/>
          <a:p>
            <a:fld id="{68DEED00-E622-4FFF-B043-04B5C7D21232}" type="datetimeFigureOut">
              <a:rPr lang="nl-BE" smtClean="0"/>
              <a:t>28/01/2022</a:t>
            </a:fld>
            <a:endParaRPr lang="nl-BE"/>
          </a:p>
        </p:txBody>
      </p:sp>
      <p:sp>
        <p:nvSpPr>
          <p:cNvPr id="5" name="Tijdelijke aanduiding voor voettekst 4">
            <a:extLst>
              <a:ext uri="{FF2B5EF4-FFF2-40B4-BE49-F238E27FC236}">
                <a16:creationId xmlns:a16="http://schemas.microsoft.com/office/drawing/2014/main" id="{B5E3B063-396E-4064-960A-288A5EED470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4E7BB0C-1CA0-4DE3-AD50-57DDC4D1E904}"/>
              </a:ext>
            </a:extLst>
          </p:cNvPr>
          <p:cNvSpPr>
            <a:spLocks noGrp="1"/>
          </p:cNvSpPr>
          <p:nvPr>
            <p:ph type="sldNum" sz="quarter" idx="12"/>
          </p:nvPr>
        </p:nvSpPr>
        <p:spPr/>
        <p:txBody>
          <a:bodyPr/>
          <a:lstStyle/>
          <a:p>
            <a:fld id="{E32E7470-D7D5-476E-BE4B-07626EAD1CA5}" type="slidenum">
              <a:rPr lang="nl-BE" smtClean="0"/>
              <a:t>‹nr.›</a:t>
            </a:fld>
            <a:endParaRPr lang="nl-BE"/>
          </a:p>
        </p:txBody>
      </p:sp>
    </p:spTree>
    <p:extLst>
      <p:ext uri="{BB962C8B-B14F-4D97-AF65-F5344CB8AC3E}">
        <p14:creationId xmlns:p14="http://schemas.microsoft.com/office/powerpoint/2010/main" val="960006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50"/>
        <p:cNvGrpSpPr/>
        <p:nvPr/>
      </p:nvGrpSpPr>
      <p:grpSpPr>
        <a:xfrm>
          <a:off x="0" y="0"/>
          <a:ext cx="0" cy="0"/>
          <a:chOff x="0" y="0"/>
          <a:chExt cx="0" cy="0"/>
        </a:xfrm>
      </p:grpSpPr>
      <p:pic>
        <p:nvPicPr>
          <p:cNvPr id="51" name="Google Shape;51;p13" descr="Picture 3"/>
          <p:cNvPicPr preferRelativeResize="0"/>
          <p:nvPr/>
        </p:nvPicPr>
        <p:blipFill rotWithShape="1">
          <a:blip r:embed="rId2">
            <a:alphaModFix/>
          </a:blip>
          <a:srcRect/>
          <a:stretch/>
        </p:blipFill>
        <p:spPr>
          <a:xfrm>
            <a:off x="0" y="1"/>
            <a:ext cx="12192000" cy="6858000"/>
          </a:xfrm>
          <a:prstGeom prst="rect">
            <a:avLst/>
          </a:prstGeom>
          <a:noFill/>
          <a:ln>
            <a:noFill/>
          </a:ln>
        </p:spPr>
      </p:pic>
      <p:pic>
        <p:nvPicPr>
          <p:cNvPr id="52" name="Google Shape;52;p13" descr="Picture 8"/>
          <p:cNvPicPr preferRelativeResize="0"/>
          <p:nvPr/>
        </p:nvPicPr>
        <p:blipFill rotWithShape="1">
          <a:blip r:embed="rId3">
            <a:alphaModFix/>
          </a:blip>
          <a:srcRect/>
          <a:stretch/>
        </p:blipFill>
        <p:spPr>
          <a:xfrm rot="-491479" flipH="1">
            <a:off x="10389733" y="260647"/>
            <a:ext cx="1009796" cy="1618923"/>
          </a:xfrm>
          <a:prstGeom prst="rect">
            <a:avLst/>
          </a:prstGeom>
          <a:noFill/>
          <a:ln>
            <a:noFill/>
          </a:ln>
        </p:spPr>
      </p:pic>
      <p:pic>
        <p:nvPicPr>
          <p:cNvPr id="53" name="Google Shape;53;p13" descr="Picture 9"/>
          <p:cNvPicPr preferRelativeResize="0"/>
          <p:nvPr/>
        </p:nvPicPr>
        <p:blipFill rotWithShape="1">
          <a:blip r:embed="rId4">
            <a:alphaModFix/>
          </a:blip>
          <a:srcRect/>
          <a:stretch/>
        </p:blipFill>
        <p:spPr>
          <a:xfrm rot="-873081" flipH="1">
            <a:off x="4331880" y="4317948"/>
            <a:ext cx="1579613" cy="799861"/>
          </a:xfrm>
          <a:prstGeom prst="rect">
            <a:avLst/>
          </a:prstGeom>
          <a:noFill/>
          <a:ln>
            <a:noFill/>
          </a:ln>
        </p:spPr>
      </p:pic>
      <p:pic>
        <p:nvPicPr>
          <p:cNvPr id="54" name="Google Shape;54;p13" descr="Picture 10"/>
          <p:cNvPicPr preferRelativeResize="0"/>
          <p:nvPr/>
        </p:nvPicPr>
        <p:blipFill rotWithShape="1">
          <a:blip r:embed="rId5">
            <a:alphaModFix/>
          </a:blip>
          <a:srcRect/>
          <a:stretch/>
        </p:blipFill>
        <p:spPr>
          <a:xfrm>
            <a:off x="659252" y="338808"/>
            <a:ext cx="1524581" cy="781712"/>
          </a:xfrm>
          <a:prstGeom prst="rect">
            <a:avLst/>
          </a:prstGeom>
          <a:noFill/>
          <a:ln>
            <a:noFill/>
          </a:ln>
        </p:spPr>
      </p:pic>
      <p:pic>
        <p:nvPicPr>
          <p:cNvPr id="55" name="Google Shape;55;p13" descr="Picture 11"/>
          <p:cNvPicPr preferRelativeResize="0"/>
          <p:nvPr/>
        </p:nvPicPr>
        <p:blipFill rotWithShape="1">
          <a:blip r:embed="rId6">
            <a:alphaModFix/>
          </a:blip>
          <a:srcRect/>
          <a:stretch/>
        </p:blipFill>
        <p:spPr>
          <a:xfrm rot="565188" flipH="1">
            <a:off x="1152982" y="1636809"/>
            <a:ext cx="870665" cy="1732624"/>
          </a:xfrm>
          <a:prstGeom prst="rect">
            <a:avLst/>
          </a:prstGeom>
          <a:noFill/>
          <a:ln>
            <a:noFill/>
          </a:ln>
        </p:spPr>
      </p:pic>
      <p:pic>
        <p:nvPicPr>
          <p:cNvPr id="56" name="Google Shape;56;p13" descr="Picture 12"/>
          <p:cNvPicPr preferRelativeResize="0"/>
          <p:nvPr/>
        </p:nvPicPr>
        <p:blipFill rotWithShape="1">
          <a:blip r:embed="rId7">
            <a:alphaModFix/>
          </a:blip>
          <a:srcRect/>
          <a:stretch/>
        </p:blipFill>
        <p:spPr>
          <a:xfrm>
            <a:off x="4871336" y="5637615"/>
            <a:ext cx="1296285" cy="963085"/>
          </a:xfrm>
          <a:prstGeom prst="rect">
            <a:avLst/>
          </a:prstGeom>
          <a:noFill/>
          <a:ln>
            <a:noFill/>
          </a:ln>
        </p:spPr>
      </p:pic>
      <p:pic>
        <p:nvPicPr>
          <p:cNvPr id="57" name="Google Shape;57;p13" descr="Picture 13"/>
          <p:cNvPicPr preferRelativeResize="0"/>
          <p:nvPr/>
        </p:nvPicPr>
        <p:blipFill rotWithShape="1">
          <a:blip r:embed="rId8">
            <a:alphaModFix/>
          </a:blip>
          <a:srcRect/>
          <a:stretch/>
        </p:blipFill>
        <p:spPr>
          <a:xfrm rot="414400" flipH="1">
            <a:off x="1104767" y="4041467"/>
            <a:ext cx="1837060" cy="780199"/>
          </a:xfrm>
          <a:prstGeom prst="rect">
            <a:avLst/>
          </a:prstGeom>
          <a:noFill/>
          <a:ln>
            <a:noFill/>
          </a:ln>
        </p:spPr>
      </p:pic>
      <p:pic>
        <p:nvPicPr>
          <p:cNvPr id="58" name="Google Shape;58;p13" descr="Picture 14"/>
          <p:cNvPicPr preferRelativeResize="0"/>
          <p:nvPr/>
        </p:nvPicPr>
        <p:blipFill rotWithShape="1">
          <a:blip r:embed="rId9">
            <a:alphaModFix/>
          </a:blip>
          <a:srcRect/>
          <a:stretch/>
        </p:blipFill>
        <p:spPr>
          <a:xfrm>
            <a:off x="6890138" y="1070109"/>
            <a:ext cx="1462751" cy="1139520"/>
          </a:xfrm>
          <a:prstGeom prst="rect">
            <a:avLst/>
          </a:prstGeom>
          <a:noFill/>
          <a:ln>
            <a:noFill/>
          </a:ln>
        </p:spPr>
      </p:pic>
      <p:pic>
        <p:nvPicPr>
          <p:cNvPr id="59" name="Google Shape;59;p13" descr="Picture 15"/>
          <p:cNvPicPr preferRelativeResize="0"/>
          <p:nvPr/>
        </p:nvPicPr>
        <p:blipFill rotWithShape="1">
          <a:blip r:embed="rId10">
            <a:alphaModFix/>
          </a:blip>
          <a:srcRect/>
          <a:stretch/>
        </p:blipFill>
        <p:spPr>
          <a:xfrm>
            <a:off x="9427454" y="5951299"/>
            <a:ext cx="1779765" cy="646053"/>
          </a:xfrm>
          <a:prstGeom prst="rect">
            <a:avLst/>
          </a:prstGeom>
          <a:noFill/>
          <a:ln>
            <a:noFill/>
          </a:ln>
        </p:spPr>
      </p:pic>
      <p:pic>
        <p:nvPicPr>
          <p:cNvPr id="60" name="Google Shape;60;p13" descr="Picture 16"/>
          <p:cNvPicPr preferRelativeResize="0"/>
          <p:nvPr/>
        </p:nvPicPr>
        <p:blipFill rotWithShape="1">
          <a:blip r:embed="rId11">
            <a:alphaModFix/>
          </a:blip>
          <a:srcRect/>
          <a:stretch/>
        </p:blipFill>
        <p:spPr>
          <a:xfrm rot="-969842">
            <a:off x="3765285" y="506029"/>
            <a:ext cx="1838056" cy="1228976"/>
          </a:xfrm>
          <a:prstGeom prst="rect">
            <a:avLst/>
          </a:prstGeom>
          <a:noFill/>
          <a:ln>
            <a:noFill/>
          </a:ln>
        </p:spPr>
      </p:pic>
      <p:pic>
        <p:nvPicPr>
          <p:cNvPr id="61" name="Google Shape;61;p13" descr="Picture 17"/>
          <p:cNvPicPr preferRelativeResize="0"/>
          <p:nvPr/>
        </p:nvPicPr>
        <p:blipFill rotWithShape="1">
          <a:blip r:embed="rId12">
            <a:alphaModFix/>
          </a:blip>
          <a:srcRect/>
          <a:stretch/>
        </p:blipFill>
        <p:spPr>
          <a:xfrm>
            <a:off x="6888715" y="4717879"/>
            <a:ext cx="1791067" cy="1041963"/>
          </a:xfrm>
          <a:prstGeom prst="rect">
            <a:avLst/>
          </a:prstGeom>
          <a:noFill/>
          <a:ln>
            <a:noFill/>
          </a:ln>
        </p:spPr>
      </p:pic>
      <p:pic>
        <p:nvPicPr>
          <p:cNvPr id="62" name="Google Shape;62;p13" descr="Picture 18"/>
          <p:cNvPicPr preferRelativeResize="0"/>
          <p:nvPr/>
        </p:nvPicPr>
        <p:blipFill rotWithShape="1">
          <a:blip r:embed="rId13">
            <a:alphaModFix/>
          </a:blip>
          <a:srcRect/>
          <a:stretch/>
        </p:blipFill>
        <p:spPr>
          <a:xfrm>
            <a:off x="9676025" y="4172467"/>
            <a:ext cx="1242412" cy="1056735"/>
          </a:xfrm>
          <a:prstGeom prst="rect">
            <a:avLst/>
          </a:prstGeom>
          <a:noFill/>
          <a:ln>
            <a:noFill/>
          </a:ln>
        </p:spPr>
      </p:pic>
      <p:pic>
        <p:nvPicPr>
          <p:cNvPr id="63" name="Google Shape;63;p13" descr="Picture 19"/>
          <p:cNvPicPr preferRelativeResize="0"/>
          <p:nvPr/>
        </p:nvPicPr>
        <p:blipFill rotWithShape="1">
          <a:blip r:embed="rId14">
            <a:alphaModFix/>
          </a:blip>
          <a:srcRect/>
          <a:stretch/>
        </p:blipFill>
        <p:spPr>
          <a:xfrm>
            <a:off x="10192625" y="2677283"/>
            <a:ext cx="1193880" cy="851373"/>
          </a:xfrm>
          <a:prstGeom prst="rect">
            <a:avLst/>
          </a:prstGeom>
          <a:noFill/>
          <a:ln>
            <a:noFill/>
          </a:ln>
        </p:spPr>
      </p:pic>
      <p:pic>
        <p:nvPicPr>
          <p:cNvPr id="64" name="Google Shape;64;p13" descr="Picture 20"/>
          <p:cNvPicPr preferRelativeResize="0"/>
          <p:nvPr/>
        </p:nvPicPr>
        <p:blipFill rotWithShape="1">
          <a:blip r:embed="rId15">
            <a:alphaModFix/>
          </a:blip>
          <a:srcRect/>
          <a:stretch/>
        </p:blipFill>
        <p:spPr>
          <a:xfrm>
            <a:off x="561848" y="5408283"/>
            <a:ext cx="1670685" cy="1154952"/>
          </a:xfrm>
          <a:prstGeom prst="rect">
            <a:avLst/>
          </a:prstGeom>
          <a:noFill/>
          <a:ln>
            <a:noFill/>
          </a:ln>
        </p:spPr>
      </p:pic>
      <p:sp>
        <p:nvSpPr>
          <p:cNvPr id="65" name="Google Shape;65;p13"/>
          <p:cNvSpPr txBox="1">
            <a:spLocks noGrp="1"/>
          </p:cNvSpPr>
          <p:nvPr>
            <p:ph type="title"/>
          </p:nvPr>
        </p:nvSpPr>
        <p:spPr>
          <a:xfrm>
            <a:off x="2255573" y="1401440"/>
            <a:ext cx="7644400" cy="23876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FFFFFF"/>
              </a:buClr>
              <a:buSzPts val="4400"/>
              <a:buFont typeface="Calibri"/>
              <a:buNone/>
              <a:defRPr sz="5867" b="0" i="0" u="none" strike="noStrike" cap="none">
                <a:solidFill>
                  <a:srgbClr val="FFFFFF"/>
                </a:solidFill>
                <a:latin typeface="Calibri"/>
                <a:ea typeface="Calibri"/>
                <a:cs typeface="Calibri"/>
                <a:sym typeface="Calibri"/>
              </a:defRPr>
            </a:lvl1pPr>
            <a:lvl2pPr lvl="1" rtl="0">
              <a:spcBef>
                <a:spcPts val="0"/>
              </a:spcBef>
              <a:spcAft>
                <a:spcPts val="0"/>
              </a:spcAft>
              <a:buSzPts val="2800"/>
              <a:buNone/>
              <a:defRPr sz="2400"/>
            </a:lvl2pPr>
            <a:lvl3pPr lvl="2" rtl="0">
              <a:spcBef>
                <a:spcPts val="0"/>
              </a:spcBef>
              <a:spcAft>
                <a:spcPts val="0"/>
              </a:spcAft>
              <a:buSzPts val="2800"/>
              <a:buNone/>
              <a:defRPr sz="2400"/>
            </a:lvl3pPr>
            <a:lvl4pPr lvl="3" rtl="0">
              <a:spcBef>
                <a:spcPts val="0"/>
              </a:spcBef>
              <a:spcAft>
                <a:spcPts val="0"/>
              </a:spcAft>
              <a:buSzPts val="2800"/>
              <a:buNone/>
              <a:defRPr sz="2400"/>
            </a:lvl4pPr>
            <a:lvl5pPr lvl="4" rtl="0">
              <a:spcBef>
                <a:spcPts val="0"/>
              </a:spcBef>
              <a:spcAft>
                <a:spcPts val="0"/>
              </a:spcAft>
              <a:buSzPts val="2800"/>
              <a:buNone/>
              <a:defRPr sz="2400"/>
            </a:lvl5pPr>
            <a:lvl6pPr lvl="5" rtl="0">
              <a:spcBef>
                <a:spcPts val="0"/>
              </a:spcBef>
              <a:spcAft>
                <a:spcPts val="0"/>
              </a:spcAft>
              <a:buSzPts val="2800"/>
              <a:buNone/>
              <a:defRPr sz="2400"/>
            </a:lvl6pPr>
            <a:lvl7pPr lvl="6" rtl="0">
              <a:spcBef>
                <a:spcPts val="0"/>
              </a:spcBef>
              <a:spcAft>
                <a:spcPts val="0"/>
              </a:spcAft>
              <a:buSzPts val="2800"/>
              <a:buNone/>
              <a:defRPr sz="2400"/>
            </a:lvl7pPr>
            <a:lvl8pPr lvl="7" rtl="0">
              <a:spcBef>
                <a:spcPts val="0"/>
              </a:spcBef>
              <a:spcAft>
                <a:spcPts val="0"/>
              </a:spcAft>
              <a:buSzPts val="2800"/>
              <a:buNone/>
              <a:defRPr sz="2400"/>
            </a:lvl8pPr>
            <a:lvl9pPr lvl="8" rtl="0">
              <a:spcBef>
                <a:spcPts val="0"/>
              </a:spcBef>
              <a:spcAft>
                <a:spcPts val="0"/>
              </a:spcAft>
              <a:buSzPts val="2800"/>
              <a:buNone/>
              <a:defRPr sz="2400"/>
            </a:lvl9pPr>
          </a:lstStyle>
          <a:p>
            <a:endParaRPr/>
          </a:p>
        </p:txBody>
      </p:sp>
      <p:sp>
        <p:nvSpPr>
          <p:cNvPr id="66" name="Google Shape;66;p1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rmAutofit/>
          </a:bodyPr>
          <a:lstStyle>
            <a:lvl1pPr marL="0" marR="0" lvl="0" indent="0" algn="l" rtl="0">
              <a:spcBef>
                <a:spcPts val="0"/>
              </a:spcBef>
              <a:buNone/>
              <a:defRPr sz="2400" b="0" i="0" u="none" strike="noStrike" cap="none">
                <a:solidFill>
                  <a:schemeClr val="dk1"/>
                </a:solidFill>
                <a:latin typeface="Calibri"/>
                <a:ea typeface="Calibri"/>
                <a:cs typeface="Calibri"/>
                <a:sym typeface="Calibri"/>
              </a:defRPr>
            </a:lvl1pPr>
            <a:lvl2pPr marL="0" marR="0" lvl="1" indent="0" algn="l" rtl="0">
              <a:spcBef>
                <a:spcPts val="0"/>
              </a:spcBef>
              <a:buNone/>
              <a:defRPr sz="2400" b="0" i="0" u="none" strike="noStrike" cap="none">
                <a:solidFill>
                  <a:schemeClr val="dk1"/>
                </a:solidFill>
                <a:latin typeface="Calibri"/>
                <a:ea typeface="Calibri"/>
                <a:cs typeface="Calibri"/>
                <a:sym typeface="Calibri"/>
              </a:defRPr>
            </a:lvl2pPr>
            <a:lvl3pPr marL="0" marR="0" lvl="2" indent="0" algn="l" rtl="0">
              <a:spcBef>
                <a:spcPts val="0"/>
              </a:spcBef>
              <a:buNone/>
              <a:defRPr sz="2400" b="0" i="0" u="none" strike="noStrike" cap="none">
                <a:solidFill>
                  <a:schemeClr val="dk1"/>
                </a:solidFill>
                <a:latin typeface="Calibri"/>
                <a:ea typeface="Calibri"/>
                <a:cs typeface="Calibri"/>
                <a:sym typeface="Calibri"/>
              </a:defRPr>
            </a:lvl3pPr>
            <a:lvl4pPr marL="0" marR="0" lvl="3" indent="0" algn="l" rtl="0">
              <a:spcBef>
                <a:spcPts val="0"/>
              </a:spcBef>
              <a:buNone/>
              <a:defRPr sz="2400" b="0" i="0" u="none" strike="noStrike" cap="none">
                <a:solidFill>
                  <a:schemeClr val="dk1"/>
                </a:solidFill>
                <a:latin typeface="Calibri"/>
                <a:ea typeface="Calibri"/>
                <a:cs typeface="Calibri"/>
                <a:sym typeface="Calibri"/>
              </a:defRPr>
            </a:lvl4pPr>
            <a:lvl5pPr marL="0" marR="0" lvl="4" indent="0" algn="l" rtl="0">
              <a:spcBef>
                <a:spcPts val="0"/>
              </a:spcBef>
              <a:buNone/>
              <a:defRPr sz="2400" b="0" i="0" u="none" strike="noStrike" cap="none">
                <a:solidFill>
                  <a:schemeClr val="dk1"/>
                </a:solidFill>
                <a:latin typeface="Calibri"/>
                <a:ea typeface="Calibri"/>
                <a:cs typeface="Calibri"/>
                <a:sym typeface="Calibri"/>
              </a:defRPr>
            </a:lvl5pPr>
            <a:lvl6pPr marL="0" marR="0" lvl="5" indent="0" algn="l" rtl="0">
              <a:spcBef>
                <a:spcPts val="0"/>
              </a:spcBef>
              <a:buNone/>
              <a:defRPr sz="2400" b="0" i="0" u="none" strike="noStrike" cap="none">
                <a:solidFill>
                  <a:schemeClr val="dk1"/>
                </a:solidFill>
                <a:latin typeface="Calibri"/>
                <a:ea typeface="Calibri"/>
                <a:cs typeface="Calibri"/>
                <a:sym typeface="Calibri"/>
              </a:defRPr>
            </a:lvl6pPr>
            <a:lvl7pPr marL="0" marR="0" lvl="6" indent="0" algn="l" rtl="0">
              <a:spcBef>
                <a:spcPts val="0"/>
              </a:spcBef>
              <a:buNone/>
              <a:defRPr sz="2400" b="0" i="0" u="none" strike="noStrike" cap="none">
                <a:solidFill>
                  <a:schemeClr val="dk1"/>
                </a:solidFill>
                <a:latin typeface="Calibri"/>
                <a:ea typeface="Calibri"/>
                <a:cs typeface="Calibri"/>
                <a:sym typeface="Calibri"/>
              </a:defRPr>
            </a:lvl7pPr>
            <a:lvl8pPr marL="0" marR="0" lvl="7" indent="0" algn="l" rtl="0">
              <a:spcBef>
                <a:spcPts val="0"/>
              </a:spcBef>
              <a:buNone/>
              <a:defRPr sz="2400" b="0" i="0" u="none" strike="noStrike" cap="none">
                <a:solidFill>
                  <a:schemeClr val="dk1"/>
                </a:solidFill>
                <a:latin typeface="Calibri"/>
                <a:ea typeface="Calibri"/>
                <a:cs typeface="Calibri"/>
                <a:sym typeface="Calibri"/>
              </a:defRPr>
            </a:lvl8pPr>
            <a:lvl9pPr marL="0" marR="0" lvl="8" indent="0" algn="l" rtl="0">
              <a:spcBef>
                <a:spcPts val="0"/>
              </a:spcBef>
              <a:buNone/>
              <a:defRPr sz="2400" b="0" i="0" u="none" strike="noStrike" cap="none">
                <a:solidFill>
                  <a:schemeClr val="dk1"/>
                </a:solidFill>
                <a:latin typeface="Calibri"/>
                <a:ea typeface="Calibri"/>
                <a:cs typeface="Calibri"/>
                <a:sym typeface="Calibri"/>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182510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17904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4D5D4-6C4D-4798-97D9-F6C6479D365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B01C7D3-3570-4B96-BE49-EF9B250268E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E8E8129-E844-45B6-8B0C-610EC664992A}"/>
              </a:ext>
            </a:extLst>
          </p:cNvPr>
          <p:cNvSpPr>
            <a:spLocks noGrp="1"/>
          </p:cNvSpPr>
          <p:nvPr>
            <p:ph type="dt" sz="half" idx="10"/>
          </p:nvPr>
        </p:nvSpPr>
        <p:spPr/>
        <p:txBody>
          <a:bodyPr/>
          <a:lstStyle/>
          <a:p>
            <a:fld id="{68DEED00-E622-4FFF-B043-04B5C7D21232}" type="datetimeFigureOut">
              <a:rPr lang="nl-BE" smtClean="0"/>
              <a:t>28/01/2022</a:t>
            </a:fld>
            <a:endParaRPr lang="nl-BE"/>
          </a:p>
        </p:txBody>
      </p:sp>
      <p:sp>
        <p:nvSpPr>
          <p:cNvPr id="5" name="Tijdelijke aanduiding voor voettekst 4">
            <a:extLst>
              <a:ext uri="{FF2B5EF4-FFF2-40B4-BE49-F238E27FC236}">
                <a16:creationId xmlns:a16="http://schemas.microsoft.com/office/drawing/2014/main" id="{67CB32CC-6ED0-4A13-BE7C-0E8500E9EB7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DAEFA30-FC82-4400-A7E0-389F6DADE02F}"/>
              </a:ext>
            </a:extLst>
          </p:cNvPr>
          <p:cNvSpPr>
            <a:spLocks noGrp="1"/>
          </p:cNvSpPr>
          <p:nvPr>
            <p:ph type="sldNum" sz="quarter" idx="12"/>
          </p:nvPr>
        </p:nvSpPr>
        <p:spPr/>
        <p:txBody>
          <a:bodyPr/>
          <a:lstStyle/>
          <a:p>
            <a:fld id="{E32E7470-D7D5-476E-BE4B-07626EAD1CA5}" type="slidenum">
              <a:rPr lang="nl-BE" smtClean="0"/>
              <a:t>‹nr.›</a:t>
            </a:fld>
            <a:endParaRPr lang="nl-BE"/>
          </a:p>
        </p:txBody>
      </p:sp>
    </p:spTree>
    <p:extLst>
      <p:ext uri="{BB962C8B-B14F-4D97-AF65-F5344CB8AC3E}">
        <p14:creationId xmlns:p14="http://schemas.microsoft.com/office/powerpoint/2010/main" val="345129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56D64-5BE0-48D0-87FD-B21E981A229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7F3C5EC-E40F-40F7-9026-C5145F96A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29265C6-7E36-49F9-A8A1-CED93383CC3E}"/>
              </a:ext>
            </a:extLst>
          </p:cNvPr>
          <p:cNvSpPr>
            <a:spLocks noGrp="1"/>
          </p:cNvSpPr>
          <p:nvPr>
            <p:ph type="dt" sz="half" idx="10"/>
          </p:nvPr>
        </p:nvSpPr>
        <p:spPr/>
        <p:txBody>
          <a:bodyPr/>
          <a:lstStyle/>
          <a:p>
            <a:fld id="{68DEED00-E622-4FFF-B043-04B5C7D21232}" type="datetimeFigureOut">
              <a:rPr lang="nl-BE" smtClean="0"/>
              <a:t>28/01/2022</a:t>
            </a:fld>
            <a:endParaRPr lang="nl-BE"/>
          </a:p>
        </p:txBody>
      </p:sp>
      <p:sp>
        <p:nvSpPr>
          <p:cNvPr id="5" name="Tijdelijke aanduiding voor voettekst 4">
            <a:extLst>
              <a:ext uri="{FF2B5EF4-FFF2-40B4-BE49-F238E27FC236}">
                <a16:creationId xmlns:a16="http://schemas.microsoft.com/office/drawing/2014/main" id="{E482E18C-2B5F-47A4-8F2A-0AD3BA755F9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6AFE53A-FDAA-431B-94A3-700392583D53}"/>
              </a:ext>
            </a:extLst>
          </p:cNvPr>
          <p:cNvSpPr>
            <a:spLocks noGrp="1"/>
          </p:cNvSpPr>
          <p:nvPr>
            <p:ph type="sldNum" sz="quarter" idx="12"/>
          </p:nvPr>
        </p:nvSpPr>
        <p:spPr/>
        <p:txBody>
          <a:bodyPr/>
          <a:lstStyle/>
          <a:p>
            <a:fld id="{E32E7470-D7D5-476E-BE4B-07626EAD1CA5}" type="slidenum">
              <a:rPr lang="nl-BE" smtClean="0"/>
              <a:t>‹nr.›</a:t>
            </a:fld>
            <a:endParaRPr lang="nl-BE"/>
          </a:p>
        </p:txBody>
      </p:sp>
    </p:spTree>
    <p:extLst>
      <p:ext uri="{BB962C8B-B14F-4D97-AF65-F5344CB8AC3E}">
        <p14:creationId xmlns:p14="http://schemas.microsoft.com/office/powerpoint/2010/main" val="371607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1ECFA-2BD9-4D5B-BA40-7AAF0A73777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F3EACC8-D3E4-4955-A6A9-8D4242B5136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9AAB1FD1-B549-4BC1-9BCA-8B7374302D4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57C241F8-C951-491C-9ADA-91142B9B9793}"/>
              </a:ext>
            </a:extLst>
          </p:cNvPr>
          <p:cNvSpPr>
            <a:spLocks noGrp="1"/>
          </p:cNvSpPr>
          <p:nvPr>
            <p:ph type="dt" sz="half" idx="10"/>
          </p:nvPr>
        </p:nvSpPr>
        <p:spPr/>
        <p:txBody>
          <a:bodyPr/>
          <a:lstStyle/>
          <a:p>
            <a:fld id="{68DEED00-E622-4FFF-B043-04B5C7D21232}" type="datetimeFigureOut">
              <a:rPr lang="nl-BE" smtClean="0"/>
              <a:t>28/01/2022</a:t>
            </a:fld>
            <a:endParaRPr lang="nl-BE"/>
          </a:p>
        </p:txBody>
      </p:sp>
      <p:sp>
        <p:nvSpPr>
          <p:cNvPr id="6" name="Tijdelijke aanduiding voor voettekst 5">
            <a:extLst>
              <a:ext uri="{FF2B5EF4-FFF2-40B4-BE49-F238E27FC236}">
                <a16:creationId xmlns:a16="http://schemas.microsoft.com/office/drawing/2014/main" id="{F0E38A8E-39D7-43B8-9833-F5D23B9D115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B69A4B3-CF51-4F6C-A946-02D0AE81BFE2}"/>
              </a:ext>
            </a:extLst>
          </p:cNvPr>
          <p:cNvSpPr>
            <a:spLocks noGrp="1"/>
          </p:cNvSpPr>
          <p:nvPr>
            <p:ph type="sldNum" sz="quarter" idx="12"/>
          </p:nvPr>
        </p:nvSpPr>
        <p:spPr/>
        <p:txBody>
          <a:bodyPr/>
          <a:lstStyle/>
          <a:p>
            <a:fld id="{E32E7470-D7D5-476E-BE4B-07626EAD1CA5}" type="slidenum">
              <a:rPr lang="nl-BE" smtClean="0"/>
              <a:t>‹nr.›</a:t>
            </a:fld>
            <a:endParaRPr lang="nl-BE"/>
          </a:p>
        </p:txBody>
      </p:sp>
    </p:spTree>
    <p:extLst>
      <p:ext uri="{BB962C8B-B14F-4D97-AF65-F5344CB8AC3E}">
        <p14:creationId xmlns:p14="http://schemas.microsoft.com/office/powerpoint/2010/main" val="124686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571FB-8110-4185-8BBD-1B3B2DBD4B9F}"/>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580399F-CC52-46E9-A644-CAD87518DC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06AED7-B963-4E07-A280-37D3AA2DB0F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92AE391A-13CE-4930-B169-E1CD0ED2D7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F24DAA0-A9FF-4D88-970B-5ADAA0CE974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4FBEBD08-B70A-441D-B260-8F69E7B0DA88}"/>
              </a:ext>
            </a:extLst>
          </p:cNvPr>
          <p:cNvSpPr>
            <a:spLocks noGrp="1"/>
          </p:cNvSpPr>
          <p:nvPr>
            <p:ph type="dt" sz="half" idx="10"/>
          </p:nvPr>
        </p:nvSpPr>
        <p:spPr/>
        <p:txBody>
          <a:bodyPr/>
          <a:lstStyle/>
          <a:p>
            <a:fld id="{68DEED00-E622-4FFF-B043-04B5C7D21232}" type="datetimeFigureOut">
              <a:rPr lang="nl-BE" smtClean="0"/>
              <a:t>28/01/2022</a:t>
            </a:fld>
            <a:endParaRPr lang="nl-BE"/>
          </a:p>
        </p:txBody>
      </p:sp>
      <p:sp>
        <p:nvSpPr>
          <p:cNvPr id="8" name="Tijdelijke aanduiding voor voettekst 7">
            <a:extLst>
              <a:ext uri="{FF2B5EF4-FFF2-40B4-BE49-F238E27FC236}">
                <a16:creationId xmlns:a16="http://schemas.microsoft.com/office/drawing/2014/main" id="{9C9A0986-A12D-43E7-936F-0321AD0AC488}"/>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155A5F19-32F6-4A60-B81B-3D325968B57E}"/>
              </a:ext>
            </a:extLst>
          </p:cNvPr>
          <p:cNvSpPr>
            <a:spLocks noGrp="1"/>
          </p:cNvSpPr>
          <p:nvPr>
            <p:ph type="sldNum" sz="quarter" idx="12"/>
          </p:nvPr>
        </p:nvSpPr>
        <p:spPr/>
        <p:txBody>
          <a:bodyPr/>
          <a:lstStyle/>
          <a:p>
            <a:fld id="{E32E7470-D7D5-476E-BE4B-07626EAD1CA5}" type="slidenum">
              <a:rPr lang="nl-BE" smtClean="0"/>
              <a:t>‹nr.›</a:t>
            </a:fld>
            <a:endParaRPr lang="nl-BE"/>
          </a:p>
        </p:txBody>
      </p:sp>
    </p:spTree>
    <p:extLst>
      <p:ext uri="{BB962C8B-B14F-4D97-AF65-F5344CB8AC3E}">
        <p14:creationId xmlns:p14="http://schemas.microsoft.com/office/powerpoint/2010/main" val="13236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30C05-E9B5-411E-ABEB-6243AE5242D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BF7B7B2F-C24D-4B71-957D-56447133994A}"/>
              </a:ext>
            </a:extLst>
          </p:cNvPr>
          <p:cNvSpPr>
            <a:spLocks noGrp="1"/>
          </p:cNvSpPr>
          <p:nvPr>
            <p:ph type="dt" sz="half" idx="10"/>
          </p:nvPr>
        </p:nvSpPr>
        <p:spPr/>
        <p:txBody>
          <a:bodyPr/>
          <a:lstStyle/>
          <a:p>
            <a:fld id="{68DEED00-E622-4FFF-B043-04B5C7D21232}" type="datetimeFigureOut">
              <a:rPr lang="nl-BE" smtClean="0"/>
              <a:t>28/01/2022</a:t>
            </a:fld>
            <a:endParaRPr lang="nl-BE"/>
          </a:p>
        </p:txBody>
      </p:sp>
      <p:sp>
        <p:nvSpPr>
          <p:cNvPr id="4" name="Tijdelijke aanduiding voor voettekst 3">
            <a:extLst>
              <a:ext uri="{FF2B5EF4-FFF2-40B4-BE49-F238E27FC236}">
                <a16:creationId xmlns:a16="http://schemas.microsoft.com/office/drawing/2014/main" id="{38DD1C10-6D15-4CC3-BE89-C553B19BE166}"/>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CF347ED7-BA68-40E8-8B63-A3C1C5C4B11A}"/>
              </a:ext>
            </a:extLst>
          </p:cNvPr>
          <p:cNvSpPr>
            <a:spLocks noGrp="1"/>
          </p:cNvSpPr>
          <p:nvPr>
            <p:ph type="sldNum" sz="quarter" idx="12"/>
          </p:nvPr>
        </p:nvSpPr>
        <p:spPr/>
        <p:txBody>
          <a:bodyPr/>
          <a:lstStyle/>
          <a:p>
            <a:fld id="{E32E7470-D7D5-476E-BE4B-07626EAD1CA5}" type="slidenum">
              <a:rPr lang="nl-BE" smtClean="0"/>
              <a:t>‹nr.›</a:t>
            </a:fld>
            <a:endParaRPr lang="nl-BE"/>
          </a:p>
        </p:txBody>
      </p:sp>
    </p:spTree>
    <p:extLst>
      <p:ext uri="{BB962C8B-B14F-4D97-AF65-F5344CB8AC3E}">
        <p14:creationId xmlns:p14="http://schemas.microsoft.com/office/powerpoint/2010/main" val="169380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38FA05-F900-4CF1-9E23-98B80C66255B}"/>
              </a:ext>
            </a:extLst>
          </p:cNvPr>
          <p:cNvSpPr>
            <a:spLocks noGrp="1"/>
          </p:cNvSpPr>
          <p:nvPr>
            <p:ph type="dt" sz="half" idx="10"/>
          </p:nvPr>
        </p:nvSpPr>
        <p:spPr/>
        <p:txBody>
          <a:bodyPr/>
          <a:lstStyle/>
          <a:p>
            <a:fld id="{68DEED00-E622-4FFF-B043-04B5C7D21232}" type="datetimeFigureOut">
              <a:rPr lang="nl-BE" smtClean="0"/>
              <a:t>28/01/2022</a:t>
            </a:fld>
            <a:endParaRPr lang="nl-BE"/>
          </a:p>
        </p:txBody>
      </p:sp>
      <p:sp>
        <p:nvSpPr>
          <p:cNvPr id="3" name="Tijdelijke aanduiding voor voettekst 2">
            <a:extLst>
              <a:ext uri="{FF2B5EF4-FFF2-40B4-BE49-F238E27FC236}">
                <a16:creationId xmlns:a16="http://schemas.microsoft.com/office/drawing/2014/main" id="{1AFD41C7-1F20-4349-B95B-287AFC57E530}"/>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7375CBF-8E18-4260-B38D-97AD47910D77}"/>
              </a:ext>
            </a:extLst>
          </p:cNvPr>
          <p:cNvSpPr>
            <a:spLocks noGrp="1"/>
          </p:cNvSpPr>
          <p:nvPr>
            <p:ph type="sldNum" sz="quarter" idx="12"/>
          </p:nvPr>
        </p:nvSpPr>
        <p:spPr/>
        <p:txBody>
          <a:bodyPr/>
          <a:lstStyle/>
          <a:p>
            <a:fld id="{E32E7470-D7D5-476E-BE4B-07626EAD1CA5}" type="slidenum">
              <a:rPr lang="nl-BE" smtClean="0"/>
              <a:t>‹nr.›</a:t>
            </a:fld>
            <a:endParaRPr lang="nl-BE"/>
          </a:p>
        </p:txBody>
      </p:sp>
    </p:spTree>
    <p:extLst>
      <p:ext uri="{BB962C8B-B14F-4D97-AF65-F5344CB8AC3E}">
        <p14:creationId xmlns:p14="http://schemas.microsoft.com/office/powerpoint/2010/main" val="13128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AFD7B-DBC7-404F-8DC5-25F392B760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95BAA36-47BA-47AA-8C0A-554F30451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980D7F08-34C0-4139-886A-878FA841D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866E864-C943-499E-9409-F7CD961EFC13}"/>
              </a:ext>
            </a:extLst>
          </p:cNvPr>
          <p:cNvSpPr>
            <a:spLocks noGrp="1"/>
          </p:cNvSpPr>
          <p:nvPr>
            <p:ph type="dt" sz="half" idx="10"/>
          </p:nvPr>
        </p:nvSpPr>
        <p:spPr/>
        <p:txBody>
          <a:bodyPr/>
          <a:lstStyle/>
          <a:p>
            <a:fld id="{68DEED00-E622-4FFF-B043-04B5C7D21232}" type="datetimeFigureOut">
              <a:rPr lang="nl-BE" smtClean="0"/>
              <a:t>28/01/2022</a:t>
            </a:fld>
            <a:endParaRPr lang="nl-BE"/>
          </a:p>
        </p:txBody>
      </p:sp>
      <p:sp>
        <p:nvSpPr>
          <p:cNvPr id="6" name="Tijdelijke aanduiding voor voettekst 5">
            <a:extLst>
              <a:ext uri="{FF2B5EF4-FFF2-40B4-BE49-F238E27FC236}">
                <a16:creationId xmlns:a16="http://schemas.microsoft.com/office/drawing/2014/main" id="{6581F46B-8A5C-45BC-8F18-AF2A6AB4D6D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0116EC0-7D13-4179-B7C0-EA0FCE7C6FE0}"/>
              </a:ext>
            </a:extLst>
          </p:cNvPr>
          <p:cNvSpPr>
            <a:spLocks noGrp="1"/>
          </p:cNvSpPr>
          <p:nvPr>
            <p:ph type="sldNum" sz="quarter" idx="12"/>
          </p:nvPr>
        </p:nvSpPr>
        <p:spPr/>
        <p:txBody>
          <a:bodyPr/>
          <a:lstStyle/>
          <a:p>
            <a:fld id="{E32E7470-D7D5-476E-BE4B-07626EAD1CA5}" type="slidenum">
              <a:rPr lang="nl-BE" smtClean="0"/>
              <a:t>‹nr.›</a:t>
            </a:fld>
            <a:endParaRPr lang="nl-BE"/>
          </a:p>
        </p:txBody>
      </p:sp>
    </p:spTree>
    <p:extLst>
      <p:ext uri="{BB962C8B-B14F-4D97-AF65-F5344CB8AC3E}">
        <p14:creationId xmlns:p14="http://schemas.microsoft.com/office/powerpoint/2010/main" val="17301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6F7D0-09CC-409F-9941-E5D91880C58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147B30C-AD66-4C93-A308-73114EC0C6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7F7305E3-73E4-4F65-9513-EE261B7D61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3927F6B-6BA2-44AD-A849-804C8AA724FA}"/>
              </a:ext>
            </a:extLst>
          </p:cNvPr>
          <p:cNvSpPr>
            <a:spLocks noGrp="1"/>
          </p:cNvSpPr>
          <p:nvPr>
            <p:ph type="dt" sz="half" idx="10"/>
          </p:nvPr>
        </p:nvSpPr>
        <p:spPr/>
        <p:txBody>
          <a:bodyPr/>
          <a:lstStyle/>
          <a:p>
            <a:fld id="{68DEED00-E622-4FFF-B043-04B5C7D21232}" type="datetimeFigureOut">
              <a:rPr lang="nl-BE" smtClean="0"/>
              <a:t>28/01/2022</a:t>
            </a:fld>
            <a:endParaRPr lang="nl-BE"/>
          </a:p>
        </p:txBody>
      </p:sp>
      <p:sp>
        <p:nvSpPr>
          <p:cNvPr id="6" name="Tijdelijke aanduiding voor voettekst 5">
            <a:extLst>
              <a:ext uri="{FF2B5EF4-FFF2-40B4-BE49-F238E27FC236}">
                <a16:creationId xmlns:a16="http://schemas.microsoft.com/office/drawing/2014/main" id="{034ADC2E-BB40-4AC4-88F7-5DF8450DDC4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2015864-1FA2-4DE6-BA14-D01055298F6A}"/>
              </a:ext>
            </a:extLst>
          </p:cNvPr>
          <p:cNvSpPr>
            <a:spLocks noGrp="1"/>
          </p:cNvSpPr>
          <p:nvPr>
            <p:ph type="sldNum" sz="quarter" idx="12"/>
          </p:nvPr>
        </p:nvSpPr>
        <p:spPr/>
        <p:txBody>
          <a:bodyPr/>
          <a:lstStyle/>
          <a:p>
            <a:fld id="{E32E7470-D7D5-476E-BE4B-07626EAD1CA5}" type="slidenum">
              <a:rPr lang="nl-BE" smtClean="0"/>
              <a:t>‹nr.›</a:t>
            </a:fld>
            <a:endParaRPr lang="nl-BE"/>
          </a:p>
        </p:txBody>
      </p:sp>
    </p:spTree>
    <p:extLst>
      <p:ext uri="{BB962C8B-B14F-4D97-AF65-F5344CB8AC3E}">
        <p14:creationId xmlns:p14="http://schemas.microsoft.com/office/powerpoint/2010/main" val="126925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B76C1D9-8059-4E6F-9854-2E07F0193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2DE70A8-4947-42B8-BCCC-0191D6A1B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70A4FE5-AFDA-4875-B2F4-C4A9BD399D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EED00-E622-4FFF-B043-04B5C7D21232}" type="datetimeFigureOut">
              <a:rPr lang="nl-BE" smtClean="0"/>
              <a:t>28/01/2022</a:t>
            </a:fld>
            <a:endParaRPr lang="nl-BE"/>
          </a:p>
        </p:txBody>
      </p:sp>
      <p:sp>
        <p:nvSpPr>
          <p:cNvPr id="5" name="Tijdelijke aanduiding voor voettekst 4">
            <a:extLst>
              <a:ext uri="{FF2B5EF4-FFF2-40B4-BE49-F238E27FC236}">
                <a16:creationId xmlns:a16="http://schemas.microsoft.com/office/drawing/2014/main" id="{04E56EB9-66A2-4862-AB1B-B236D1789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5696663C-D003-4399-9CE1-10CBAAB7D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E7470-D7D5-476E-BE4B-07626EAD1CA5}" type="slidenum">
              <a:rPr lang="nl-BE" smtClean="0"/>
              <a:t>‹nr.›</a:t>
            </a:fld>
            <a:endParaRPr lang="nl-BE"/>
          </a:p>
        </p:txBody>
      </p:sp>
    </p:spTree>
    <p:extLst>
      <p:ext uri="{BB962C8B-B14F-4D97-AF65-F5344CB8AC3E}">
        <p14:creationId xmlns:p14="http://schemas.microsoft.com/office/powerpoint/2010/main" val="75306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356600" y="3848055"/>
            <a:ext cx="7478800" cy="1140800"/>
          </a:xfrm>
          <a:prstGeom prst="rect">
            <a:avLst/>
          </a:prstGeom>
        </p:spPr>
        <p:txBody>
          <a:bodyPr spcFirstLastPara="1" vert="horz" wrap="square" lIns="121900" tIns="60933" rIns="121900" bIns="60933" rtlCol="0" anchor="b" anchorCtr="0">
            <a:normAutofit fontScale="90000"/>
          </a:bodyPr>
          <a:lstStyle/>
          <a:p>
            <a:r>
              <a:rPr lang="en-GB" sz="4000" dirty="0">
                <a:latin typeface="Trebuchet MS"/>
                <a:ea typeface="Trebuchet MS"/>
                <a:cs typeface="Trebuchet MS"/>
                <a:sym typeface="Trebuchet MS"/>
              </a:rPr>
              <a:t>Food moving through the system:</a:t>
            </a:r>
            <a:br>
              <a:rPr lang="en-GB" sz="2933" i="1" dirty="0">
                <a:latin typeface="Trebuchet MS"/>
                <a:ea typeface="Trebuchet MS"/>
                <a:cs typeface="Trebuchet MS"/>
                <a:sym typeface="Trebuchet MS"/>
              </a:rPr>
            </a:br>
            <a:r>
              <a:rPr lang="en-GB" sz="4000" dirty="0">
                <a:latin typeface="Trebuchet MS"/>
                <a:ea typeface="Trebuchet MS"/>
                <a:cs typeface="Trebuchet MS"/>
                <a:sym typeface="Trebuchet MS"/>
              </a:rPr>
              <a:t>A simple guide from a </a:t>
            </a:r>
            <a:endParaRPr sz="4000" dirty="0">
              <a:latin typeface="Trebuchet MS"/>
              <a:ea typeface="Trebuchet MS"/>
              <a:cs typeface="Trebuchet MS"/>
              <a:sym typeface="Trebuchet MS"/>
            </a:endParaRPr>
          </a:p>
          <a:p>
            <a:pPr lvl="0"/>
            <a:r>
              <a:rPr lang="en-GB" sz="4000" dirty="0">
                <a:latin typeface="Trebuchet MS"/>
                <a:ea typeface="Trebuchet MS"/>
                <a:cs typeface="Trebuchet MS"/>
                <a:sym typeface="Trebuchet MS"/>
              </a:rPr>
              <a:t>Warehouse Manager </a:t>
            </a:r>
            <a:br>
              <a:rPr lang="en-GB" sz="4000" dirty="0">
                <a:latin typeface="Trebuchet MS"/>
                <a:ea typeface="Trebuchet MS"/>
                <a:cs typeface="Trebuchet MS"/>
                <a:sym typeface="Trebuchet MS"/>
              </a:rPr>
            </a:br>
            <a:r>
              <a:rPr lang="en-GB" sz="4000" dirty="0">
                <a:latin typeface="Trebuchet MS"/>
                <a:ea typeface="Trebuchet MS"/>
                <a:cs typeface="Trebuchet MS"/>
                <a:sym typeface="Trebuchet MS"/>
              </a:rPr>
              <a:t> </a:t>
            </a:r>
            <a:br>
              <a:rPr lang="en-GB" sz="4267" i="1" dirty="0">
                <a:latin typeface="Trebuchet MS"/>
                <a:ea typeface="Trebuchet MS"/>
                <a:cs typeface="Trebuchet MS"/>
                <a:sym typeface="Trebuchet MS"/>
              </a:rPr>
            </a:br>
            <a:endParaRPr sz="4000" dirty="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415600" y="318567"/>
            <a:ext cx="6052000" cy="1007600"/>
          </a:xfrm>
          <a:prstGeom prst="rect">
            <a:avLst/>
          </a:prstGeom>
        </p:spPr>
        <p:txBody>
          <a:bodyPr spcFirstLastPara="1" vert="horz" wrap="square" lIns="121900" tIns="121900" rIns="121900" bIns="121900" rtlCol="0" anchor="b" anchorCtr="0">
            <a:normAutofit/>
          </a:bodyPr>
          <a:lstStyle/>
          <a:p>
            <a:pPr>
              <a:buSzPts val="990"/>
            </a:pPr>
            <a:r>
              <a:rPr lang="en-GB" sz="4000" b="1" dirty="0">
                <a:solidFill>
                  <a:srgbClr val="6AA84F"/>
                </a:solidFill>
                <a:latin typeface="Trebuchet MS"/>
                <a:ea typeface="Trebuchet MS"/>
                <a:cs typeface="Trebuchet MS"/>
                <a:sym typeface="Trebuchet MS"/>
              </a:rPr>
              <a:t>Delivering food</a:t>
            </a:r>
            <a:endParaRPr sz="4000" dirty="0">
              <a:solidFill>
                <a:srgbClr val="6AA84F"/>
              </a:solidFill>
            </a:endParaRPr>
          </a:p>
        </p:txBody>
      </p:sp>
      <p:sp>
        <p:nvSpPr>
          <p:cNvPr id="132" name="Google Shape;132;p23"/>
          <p:cNvSpPr txBox="1">
            <a:spLocks noGrp="1"/>
          </p:cNvSpPr>
          <p:nvPr>
            <p:ph type="body" idx="1"/>
          </p:nvPr>
        </p:nvSpPr>
        <p:spPr>
          <a:xfrm>
            <a:off x="415600" y="1326167"/>
            <a:ext cx="5950000" cy="5213267"/>
          </a:xfrm>
          <a:prstGeom prst="rect">
            <a:avLst/>
          </a:prstGeom>
        </p:spPr>
        <p:txBody>
          <a:bodyPr spcFirstLastPara="1" vert="horz" wrap="square" lIns="121900" tIns="121900" rIns="121900" bIns="121900" rtlCol="0" anchor="t" anchorCtr="0">
            <a:normAutofit/>
          </a:bodyPr>
          <a:lstStyle/>
          <a:p>
            <a:pPr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When delivering food, our drivers will have the </a:t>
            </a:r>
            <a:r>
              <a:rPr lang="en-GB" sz="1867" b="1" dirty="0">
                <a:solidFill>
                  <a:srgbClr val="6AA84F"/>
                </a:solidFill>
                <a:latin typeface="Trebuchet MS"/>
                <a:ea typeface="Trebuchet MS"/>
                <a:cs typeface="Trebuchet MS"/>
                <a:sym typeface="Trebuchet MS"/>
              </a:rPr>
              <a:t>dispatch note</a:t>
            </a:r>
            <a:r>
              <a:rPr lang="en-GB" sz="1867" dirty="0">
                <a:solidFill>
                  <a:srgbClr val="434343"/>
                </a:solidFill>
                <a:latin typeface="Trebuchet MS"/>
                <a:ea typeface="Trebuchet MS"/>
                <a:cs typeface="Trebuchet MS"/>
                <a:sym typeface="Trebuchet MS"/>
              </a:rPr>
              <a:t> for each delivery in a Drivers folder</a:t>
            </a:r>
          </a:p>
          <a:p>
            <a:pPr indent="-414432">
              <a:buClr>
                <a:srgbClr val="434343"/>
              </a:buClr>
              <a:buSzPct val="100000"/>
              <a:buFont typeface="Trebuchet MS"/>
              <a:buChar char="●"/>
            </a:pPr>
            <a:endParaRPr lang="en-GB" sz="1867" dirty="0">
              <a:solidFill>
                <a:srgbClr val="434343"/>
              </a:solidFill>
              <a:latin typeface="Trebuchet MS"/>
              <a:ea typeface="Trebuchet MS"/>
              <a:cs typeface="Trebuchet MS"/>
              <a:sym typeface="Trebuchet MS"/>
            </a:endParaRPr>
          </a:p>
          <a:p>
            <a:pPr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This document is also a small agreement or contract, and must be signed by both parties on delivery.</a:t>
            </a:r>
          </a:p>
          <a:p>
            <a:pPr indent="-414432">
              <a:buClr>
                <a:srgbClr val="434343"/>
              </a:buClr>
              <a:buSzPct val="100000"/>
              <a:buFont typeface="Trebuchet MS"/>
              <a:buChar char="●"/>
            </a:pPr>
            <a:r>
              <a:rPr lang="en-GB" sz="1867" dirty="0">
                <a:solidFill>
                  <a:srgbClr val="6AA84F"/>
                </a:solidFill>
                <a:latin typeface="Trebuchet MS"/>
                <a:ea typeface="Trebuchet MS"/>
                <a:cs typeface="Trebuchet MS"/>
                <a:sym typeface="Trebuchet MS"/>
              </a:rPr>
              <a:t> </a:t>
            </a:r>
          </a:p>
          <a:p>
            <a:pPr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We </a:t>
            </a:r>
            <a:r>
              <a:rPr lang="en-GB" sz="1867" b="1" dirty="0">
                <a:solidFill>
                  <a:srgbClr val="434343"/>
                </a:solidFill>
                <a:latin typeface="Trebuchet MS"/>
                <a:ea typeface="Trebuchet MS"/>
                <a:cs typeface="Trebuchet MS"/>
                <a:sym typeface="Trebuchet MS"/>
              </a:rPr>
              <a:t>double check</a:t>
            </a:r>
            <a:r>
              <a:rPr lang="en-GB" sz="1867" dirty="0">
                <a:solidFill>
                  <a:srgbClr val="434343"/>
                </a:solidFill>
                <a:latin typeface="Trebuchet MS"/>
                <a:ea typeface="Trebuchet MS"/>
                <a:cs typeface="Trebuchet MS"/>
                <a:sym typeface="Trebuchet MS"/>
              </a:rPr>
              <a:t> every sheet when drivers return before storing the paperwork ready for annual audit. This is also an opportunity to re-train and understand if the process works for the people, on the spot</a:t>
            </a:r>
            <a:endParaRPr sz="1867" dirty="0">
              <a:solidFill>
                <a:srgbClr val="434343"/>
              </a:solidFill>
              <a:latin typeface="Trebuchet MS"/>
              <a:ea typeface="Trebuchet MS"/>
              <a:cs typeface="Trebuchet MS"/>
              <a:sym typeface="Trebuchet MS"/>
            </a:endParaRPr>
          </a:p>
        </p:txBody>
      </p:sp>
      <p:pic>
        <p:nvPicPr>
          <p:cNvPr id="133" name="Google Shape;133;p23"/>
          <p:cNvPicPr preferRelativeResize="0"/>
          <p:nvPr/>
        </p:nvPicPr>
        <p:blipFill>
          <a:blip r:embed="rId3">
            <a:alphaModFix/>
          </a:blip>
          <a:stretch>
            <a:fillRect/>
          </a:stretch>
        </p:blipFill>
        <p:spPr>
          <a:xfrm>
            <a:off x="6670800" y="203200"/>
            <a:ext cx="4883256" cy="6451600"/>
          </a:xfrm>
          <a:prstGeom prst="rect">
            <a:avLst/>
          </a:prstGeom>
          <a:noFill/>
          <a:ln>
            <a:noFill/>
          </a:ln>
          <a:effectLst>
            <a:outerShdw blurRad="57150" dist="19050" dir="5400000" algn="bl" rotWithShape="0">
              <a:srgbClr val="000000">
                <a:alpha val="50000"/>
              </a:srgbClr>
            </a:outerShdw>
          </a:effectLst>
        </p:spPr>
      </p:pic>
      <p:cxnSp>
        <p:nvCxnSpPr>
          <p:cNvPr id="134" name="Google Shape;134;p23"/>
          <p:cNvCxnSpPr/>
          <p:nvPr/>
        </p:nvCxnSpPr>
        <p:spPr>
          <a:xfrm>
            <a:off x="6796400" y="1000133"/>
            <a:ext cx="8944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23"/>
          <p:cNvCxnSpPr/>
          <p:nvPr/>
        </p:nvCxnSpPr>
        <p:spPr>
          <a:xfrm>
            <a:off x="7587167" y="1362233"/>
            <a:ext cx="517200" cy="760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74139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415600" y="91460"/>
            <a:ext cx="6052000" cy="731760"/>
          </a:xfrm>
          <a:prstGeom prst="rect">
            <a:avLst/>
          </a:prstGeom>
        </p:spPr>
        <p:txBody>
          <a:bodyPr spcFirstLastPara="1" vert="horz" wrap="square" lIns="121900" tIns="121900" rIns="121900" bIns="121900" rtlCol="0" anchor="b" anchorCtr="0">
            <a:normAutofit fontScale="90000"/>
          </a:bodyPr>
          <a:lstStyle/>
          <a:p>
            <a:pPr>
              <a:buSzPts val="990"/>
            </a:pPr>
            <a:r>
              <a:rPr lang="en-GB" sz="4000" b="1" dirty="0">
                <a:solidFill>
                  <a:srgbClr val="6AA84F"/>
                </a:solidFill>
                <a:latin typeface="Trebuchet MS"/>
                <a:ea typeface="Trebuchet MS"/>
                <a:cs typeface="Trebuchet MS"/>
                <a:sym typeface="Trebuchet MS"/>
              </a:rPr>
              <a:t>People</a:t>
            </a:r>
            <a:endParaRPr sz="4000" dirty="0">
              <a:solidFill>
                <a:srgbClr val="6AA84F"/>
              </a:solidFill>
            </a:endParaRPr>
          </a:p>
        </p:txBody>
      </p:sp>
      <p:sp>
        <p:nvSpPr>
          <p:cNvPr id="141" name="Google Shape;141;p24"/>
          <p:cNvSpPr txBox="1">
            <a:spLocks noGrp="1"/>
          </p:cNvSpPr>
          <p:nvPr>
            <p:ph type="body" idx="1"/>
          </p:nvPr>
        </p:nvSpPr>
        <p:spPr>
          <a:xfrm>
            <a:off x="488544" y="1004941"/>
            <a:ext cx="10482400" cy="5853059"/>
          </a:xfrm>
          <a:prstGeom prst="rect">
            <a:avLst/>
          </a:prstGeom>
        </p:spPr>
        <p:txBody>
          <a:bodyPr spcFirstLastPara="1" vert="horz" wrap="square" lIns="121900" tIns="121900" rIns="121900" bIns="121900" rtlCol="0" anchor="t" anchorCtr="0">
            <a:noAutofit/>
          </a:bodyPr>
          <a:lstStyle/>
          <a:p>
            <a:pPr marL="0" indent="0">
              <a:lnSpc>
                <a:spcPct val="114999"/>
              </a:lnSpc>
              <a:spcAft>
                <a:spcPts val="800"/>
              </a:spcAft>
              <a:buNone/>
            </a:pPr>
            <a:br>
              <a:rPr lang="en-GB" dirty="0">
                <a:solidFill>
                  <a:srgbClr val="6AA84F"/>
                </a:solidFill>
                <a:latin typeface="Trebuchet MS"/>
                <a:ea typeface="Trebuchet MS"/>
                <a:sym typeface="Trebuchet MS"/>
              </a:rPr>
            </a:br>
            <a:r>
              <a:rPr lang="en-GB" dirty="0">
                <a:solidFill>
                  <a:srgbClr val="434343"/>
                </a:solidFill>
                <a:latin typeface="Trebuchet MS"/>
                <a:ea typeface="Trebuchet MS"/>
                <a:sym typeface="Trebuchet MS"/>
              </a:rPr>
              <a:t>Challenge: Working with diverse groups of people  in a busy operational environment</a:t>
            </a:r>
            <a:endParaRPr lang="en-GB" dirty="0">
              <a:solidFill>
                <a:srgbClr val="6AA84F"/>
              </a:solidFill>
              <a:latin typeface="Trebuchet MS"/>
              <a:ea typeface="Trebuchet MS"/>
              <a:cs typeface="Trebuchet MS"/>
              <a:sym typeface="Trebuchet MS"/>
            </a:endParaRPr>
          </a:p>
          <a:p>
            <a:pPr marL="838179" lvl="1" indent="-228594">
              <a:lnSpc>
                <a:spcPct val="114999"/>
              </a:lnSpc>
              <a:buClr>
                <a:srgbClr val="434343"/>
              </a:buClr>
              <a:buSzPct val="100000"/>
              <a:buFont typeface="Wingdings" panose="05000000000000000000" pitchFamily="2" charset="2"/>
              <a:buChar char="§"/>
            </a:pPr>
            <a:r>
              <a:rPr lang="en-GB" dirty="0">
                <a:solidFill>
                  <a:schemeClr val="tx1"/>
                </a:solidFill>
                <a:latin typeface="Trebuchet MS"/>
                <a:ea typeface="Trebuchet MS"/>
                <a:cs typeface="Trebuchet MS"/>
                <a:sym typeface="Trebuchet MS"/>
              </a:rPr>
              <a:t>Everyone must be safe and feel rewarded for their work</a:t>
            </a:r>
            <a:endParaRPr lang="en-GB" dirty="0">
              <a:latin typeface="Trebuchet MS"/>
              <a:ea typeface="Trebuchet MS"/>
              <a:cs typeface="Trebuchet MS"/>
              <a:sym typeface="Trebuchet MS"/>
            </a:endParaRPr>
          </a:p>
          <a:p>
            <a:pPr marL="838179" lvl="1" indent="-228594">
              <a:lnSpc>
                <a:spcPct val="114999"/>
              </a:lnSpc>
              <a:buClr>
                <a:srgbClr val="434343"/>
              </a:buClr>
              <a:buSzPct val="100000"/>
              <a:buFont typeface="Wingdings" panose="05000000000000000000" pitchFamily="2" charset="2"/>
              <a:buChar char="§"/>
            </a:pPr>
            <a:r>
              <a:rPr lang="en-GB" dirty="0">
                <a:solidFill>
                  <a:schemeClr val="tx1"/>
                </a:solidFill>
                <a:latin typeface="Trebuchet MS"/>
                <a:ea typeface="Trebuchet MS"/>
                <a:cs typeface="Trebuchet MS"/>
                <a:sym typeface="Trebuchet MS"/>
              </a:rPr>
              <a:t>Health and Safety and Food Safety laws MUST be adhered to, without negotiation</a:t>
            </a:r>
            <a:br>
              <a:rPr lang="en-GB" dirty="0">
                <a:solidFill>
                  <a:schemeClr val="tx1"/>
                </a:solidFill>
                <a:latin typeface="Trebuchet MS"/>
                <a:ea typeface="Trebuchet MS"/>
                <a:cs typeface="Trebuchet MS"/>
                <a:sym typeface="Trebuchet MS"/>
              </a:rPr>
            </a:br>
            <a:endParaRPr lang="en-GB" dirty="0">
              <a:solidFill>
                <a:srgbClr val="6AA84F"/>
              </a:solidFill>
              <a:latin typeface="Trebuchet MS"/>
              <a:ea typeface="Trebuchet MS"/>
              <a:cs typeface="Trebuchet MS"/>
              <a:sym typeface="Trebuchet MS"/>
            </a:endParaRPr>
          </a:p>
          <a:p>
            <a:pPr marL="0" indent="0">
              <a:buClr>
                <a:srgbClr val="434343"/>
              </a:buClr>
              <a:buSzPct val="100000"/>
              <a:buNone/>
            </a:pPr>
            <a:r>
              <a:rPr lang="en-GB" dirty="0">
                <a:solidFill>
                  <a:srgbClr val="434343"/>
                </a:solidFill>
                <a:latin typeface="Trebuchet MS"/>
                <a:ea typeface="Trebuchet MS"/>
                <a:cs typeface="Trebuchet MS"/>
                <a:sym typeface="Trebuchet MS"/>
              </a:rPr>
              <a:t>When is a process not working? </a:t>
            </a:r>
            <a:endParaRPr lang="nl-NL" dirty="0">
              <a:solidFill>
                <a:srgbClr val="434343"/>
              </a:solidFill>
              <a:latin typeface="Trebuchet MS"/>
              <a:ea typeface="Trebuchet MS"/>
              <a:cs typeface="Trebuchet MS"/>
            </a:endParaRPr>
          </a:p>
          <a:p>
            <a:pPr marL="838179" lvl="1" indent="-228594">
              <a:buClr>
                <a:srgbClr val="434343"/>
              </a:buClr>
              <a:buSzPct val="100000"/>
              <a:buFont typeface="Wingdings" panose="05000000000000000000" pitchFamily="2" charset="2"/>
              <a:buChar char="§"/>
            </a:pPr>
            <a:r>
              <a:rPr lang="en-GB" dirty="0">
                <a:solidFill>
                  <a:schemeClr val="tx1"/>
                </a:solidFill>
                <a:latin typeface="Trebuchet MS"/>
                <a:ea typeface="Trebuchet MS"/>
                <a:cs typeface="Trebuchet MS"/>
                <a:sym typeface="Trebuchet MS"/>
              </a:rPr>
              <a:t>Don’t blame the people, blame the project</a:t>
            </a:r>
            <a:endParaRPr lang="en-GB" dirty="0">
              <a:latin typeface="Trebuchet MS"/>
              <a:ea typeface="Trebuchet MS"/>
              <a:cs typeface="Trebuchet MS"/>
              <a:sym typeface="Trebuchet MS"/>
            </a:endParaRPr>
          </a:p>
          <a:p>
            <a:pPr marL="838179" lvl="1" indent="-228594">
              <a:buClr>
                <a:srgbClr val="434343"/>
              </a:buClr>
              <a:buSzPct val="100000"/>
              <a:buFont typeface="Wingdings" panose="05000000000000000000" pitchFamily="2" charset="2"/>
              <a:buChar char="§"/>
            </a:pPr>
            <a:r>
              <a:rPr lang="en-GB" dirty="0">
                <a:solidFill>
                  <a:srgbClr val="434343"/>
                </a:solidFill>
                <a:latin typeface="Trebuchet MS"/>
                <a:ea typeface="Trebuchet MS"/>
                <a:cs typeface="Trebuchet MS"/>
                <a:sym typeface="Trebuchet MS"/>
              </a:rPr>
              <a:t>looking again at the bigger picture, take it apart and create it again </a:t>
            </a:r>
          </a:p>
          <a:p>
            <a:pPr marL="838179" lvl="1" indent="-228594">
              <a:buClr>
                <a:srgbClr val="434343"/>
              </a:buClr>
              <a:buSzPct val="100000"/>
              <a:buFont typeface="Wingdings" panose="05000000000000000000" pitchFamily="2" charset="2"/>
              <a:buChar char="§"/>
            </a:pPr>
            <a:r>
              <a:rPr lang="en-GB" dirty="0">
                <a:solidFill>
                  <a:srgbClr val="434343"/>
                </a:solidFill>
                <a:latin typeface="Trebuchet MS"/>
                <a:ea typeface="Trebuchet MS"/>
                <a:cs typeface="Trebuchet MS"/>
                <a:sym typeface="Trebuchet MS"/>
              </a:rPr>
              <a:t>Create it in a </a:t>
            </a:r>
            <a:r>
              <a:rPr lang="en-GB" b="1" dirty="0">
                <a:solidFill>
                  <a:srgbClr val="434343"/>
                </a:solidFill>
                <a:latin typeface="Trebuchet MS"/>
                <a:ea typeface="Trebuchet MS"/>
                <a:cs typeface="Trebuchet MS"/>
                <a:sym typeface="Trebuchet MS"/>
              </a:rPr>
              <a:t>new way</a:t>
            </a:r>
            <a:r>
              <a:rPr lang="en-GB" dirty="0">
                <a:solidFill>
                  <a:srgbClr val="434343"/>
                </a:solidFill>
                <a:latin typeface="Trebuchet MS"/>
                <a:ea typeface="Trebuchet MS"/>
                <a:cs typeface="Trebuchet MS"/>
                <a:sym typeface="Trebuchet MS"/>
              </a:rPr>
              <a:t> until the people understand it</a:t>
            </a:r>
            <a:endParaRPr lang="en-GB" dirty="0">
              <a:solidFill>
                <a:srgbClr val="6AA84F"/>
              </a:solidFill>
              <a:latin typeface="Trebuchet MS"/>
              <a:ea typeface="Trebuchet MS"/>
              <a:cs typeface="Trebuchet MS"/>
              <a:sym typeface="Trebuchet MS"/>
            </a:endParaRPr>
          </a:p>
          <a:p>
            <a:pPr marL="838179" lvl="1" indent="-228594">
              <a:buClr>
                <a:srgbClr val="434343"/>
              </a:buClr>
              <a:buSzPct val="100000"/>
              <a:buFont typeface="Wingdings" panose="05000000000000000000" pitchFamily="2" charset="2"/>
              <a:buChar char="§"/>
            </a:pPr>
            <a:r>
              <a:rPr lang="en-GB" dirty="0">
                <a:solidFill>
                  <a:srgbClr val="434343"/>
                </a:solidFill>
                <a:latin typeface="Trebuchet MS"/>
                <a:ea typeface="Trebuchet MS"/>
                <a:cs typeface="Trebuchet MS"/>
                <a:sym typeface="Trebuchet MS"/>
              </a:rPr>
              <a:t>Of course you cannot create a process for everyone. Some people will have to learn it. </a:t>
            </a:r>
            <a:endParaRPr lang="en-GB" dirty="0">
              <a:solidFill>
                <a:srgbClr val="6AA84F"/>
              </a:solidFill>
              <a:latin typeface="Trebuchet MS"/>
              <a:ea typeface="Trebuchet MS"/>
              <a:cs typeface="Trebuchet MS"/>
              <a:sym typeface="Trebuchet MS"/>
            </a:endParaRPr>
          </a:p>
          <a:p>
            <a:pPr marL="0" indent="0">
              <a:buNone/>
            </a:pPr>
            <a:endParaRPr lang="en-GB" dirty="0">
              <a:solidFill>
                <a:srgbClr val="6AA84F"/>
              </a:solidFill>
              <a:latin typeface="Trebuchet MS"/>
              <a:ea typeface="Trebuchet MS"/>
              <a:cs typeface="Trebuchet MS"/>
              <a:sym typeface="Trebuchet MS"/>
            </a:endParaRPr>
          </a:p>
        </p:txBody>
      </p:sp>
    </p:spTree>
    <p:extLst>
      <p:ext uri="{BB962C8B-B14F-4D97-AF65-F5344CB8AC3E}">
        <p14:creationId xmlns:p14="http://schemas.microsoft.com/office/powerpoint/2010/main" val="2615613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415600" y="91460"/>
            <a:ext cx="6052000" cy="731760"/>
          </a:xfrm>
          <a:prstGeom prst="rect">
            <a:avLst/>
          </a:prstGeom>
        </p:spPr>
        <p:txBody>
          <a:bodyPr spcFirstLastPara="1" vert="horz" wrap="square" lIns="121900" tIns="121900" rIns="121900" bIns="121900" rtlCol="0" anchor="b" anchorCtr="0">
            <a:normAutofit fontScale="90000"/>
          </a:bodyPr>
          <a:lstStyle/>
          <a:p>
            <a:pPr>
              <a:buSzPts val="990"/>
            </a:pPr>
            <a:r>
              <a:rPr lang="en-GB" sz="4000" b="1" dirty="0">
                <a:solidFill>
                  <a:srgbClr val="6AA84F"/>
                </a:solidFill>
                <a:latin typeface="Trebuchet MS"/>
                <a:ea typeface="Trebuchet MS"/>
                <a:cs typeface="Trebuchet MS"/>
                <a:sym typeface="Trebuchet MS"/>
              </a:rPr>
              <a:t>People</a:t>
            </a:r>
            <a:endParaRPr sz="4000" dirty="0">
              <a:solidFill>
                <a:srgbClr val="6AA84F"/>
              </a:solidFill>
            </a:endParaRPr>
          </a:p>
        </p:txBody>
      </p:sp>
      <p:sp>
        <p:nvSpPr>
          <p:cNvPr id="141" name="Google Shape;141;p24"/>
          <p:cNvSpPr txBox="1">
            <a:spLocks noGrp="1"/>
          </p:cNvSpPr>
          <p:nvPr>
            <p:ph type="body" idx="1"/>
          </p:nvPr>
        </p:nvSpPr>
        <p:spPr>
          <a:xfrm>
            <a:off x="665692" y="1004941"/>
            <a:ext cx="10482400" cy="5853059"/>
          </a:xfrm>
          <a:prstGeom prst="rect">
            <a:avLst/>
          </a:prstGeom>
        </p:spPr>
        <p:txBody>
          <a:bodyPr spcFirstLastPara="1" vert="horz" wrap="square" lIns="121900" tIns="121900" rIns="121900" bIns="121900" rtlCol="0" anchor="t" anchorCtr="0">
            <a:noAutofit/>
          </a:bodyPr>
          <a:lstStyle/>
          <a:p>
            <a:pPr marL="0" indent="0">
              <a:buNone/>
            </a:pPr>
            <a:r>
              <a:rPr lang="en-GB" dirty="0">
                <a:solidFill>
                  <a:srgbClr val="434343"/>
                </a:solidFill>
                <a:latin typeface="Trebuchet MS"/>
                <a:ea typeface="Trebuchet MS"/>
                <a:cs typeface="Trebuchet MS"/>
                <a:sym typeface="Trebuchet MS"/>
              </a:rPr>
              <a:t>Warehouse work and food distribution are very detail oriented environments. </a:t>
            </a:r>
          </a:p>
          <a:p>
            <a:pPr marL="0" indent="0">
              <a:buNone/>
            </a:pPr>
            <a:r>
              <a:rPr lang="en-GB" dirty="0">
                <a:solidFill>
                  <a:srgbClr val="6AA84F"/>
                </a:solidFill>
                <a:latin typeface="Trebuchet MS"/>
                <a:ea typeface="Trebuchet MS"/>
                <a:cs typeface="Trebuchet MS"/>
                <a:sym typeface="Trebuchet MS"/>
              </a:rPr>
              <a:t> </a:t>
            </a:r>
          </a:p>
          <a:p>
            <a:pPr marL="0" indent="0">
              <a:buNone/>
            </a:pPr>
            <a:r>
              <a:rPr lang="en-GB" dirty="0">
                <a:solidFill>
                  <a:srgbClr val="434343"/>
                </a:solidFill>
                <a:latin typeface="Trebuchet MS"/>
                <a:ea typeface="Trebuchet MS"/>
                <a:cs typeface="Trebuchet MS"/>
                <a:sym typeface="Trebuchet MS"/>
              </a:rPr>
              <a:t>Staff and volunteers MUST be shown the importance of detail in every part of the process, and be reminded when you see details being missed</a:t>
            </a:r>
            <a:br>
              <a:rPr lang="en-GB" dirty="0">
                <a:solidFill>
                  <a:srgbClr val="6AA84F"/>
                </a:solidFill>
                <a:latin typeface="Trebuchet MS"/>
                <a:ea typeface="Trebuchet MS"/>
                <a:cs typeface="Trebuchet MS"/>
                <a:sym typeface="Trebuchet MS"/>
              </a:rPr>
            </a:br>
            <a:endParaRPr lang="en-GB" sz="1400" dirty="0">
              <a:solidFill>
                <a:srgbClr val="6AA84F"/>
              </a:solidFill>
              <a:latin typeface="Trebuchet MS"/>
              <a:ea typeface="Trebuchet MS"/>
              <a:cs typeface="Trebuchet MS"/>
              <a:sym typeface="Trebuchet MS"/>
            </a:endParaRPr>
          </a:p>
          <a:p>
            <a:pPr marL="838179" lvl="1" indent="-228594">
              <a:buFont typeface="Wingdings" panose="05000000000000000000" pitchFamily="2" charset="2"/>
              <a:buChar char="§"/>
            </a:pPr>
            <a:r>
              <a:rPr lang="en-GB" dirty="0">
                <a:solidFill>
                  <a:srgbClr val="434343"/>
                </a:solidFill>
                <a:latin typeface="Trebuchet MS"/>
                <a:ea typeface="Trebuchet MS"/>
                <a:cs typeface="Trebuchet MS"/>
                <a:sym typeface="Trebuchet MS"/>
              </a:rPr>
              <a:t>Lead by example in creating a culture of attention to detail and your work will be more efficient, accurate, safer, cleaner and faster</a:t>
            </a:r>
          </a:p>
          <a:p>
            <a:pPr marL="838179" lvl="1" indent="-228594">
              <a:buFont typeface="Wingdings" panose="05000000000000000000" pitchFamily="2" charset="2"/>
              <a:buChar char="§"/>
            </a:pPr>
            <a:r>
              <a:rPr lang="en-GB" dirty="0">
                <a:solidFill>
                  <a:srgbClr val="434343"/>
                </a:solidFill>
                <a:latin typeface="Trebuchet MS"/>
                <a:ea typeface="Trebuchet MS"/>
                <a:cs typeface="Trebuchet MS"/>
                <a:sym typeface="Trebuchet MS"/>
              </a:rPr>
              <a:t>Different people understand processes in different ways. I use text, images, verbal communication, physical training and trust to build a strong team </a:t>
            </a:r>
          </a:p>
          <a:p>
            <a:pPr marL="838179" lvl="1" indent="-228594">
              <a:buFont typeface="Wingdings" panose="05000000000000000000" pitchFamily="2" charset="2"/>
              <a:buChar char="§"/>
            </a:pPr>
            <a:r>
              <a:rPr lang="en-GB" dirty="0">
                <a:solidFill>
                  <a:srgbClr val="434343"/>
                </a:solidFill>
                <a:latin typeface="Trebuchet MS"/>
                <a:ea typeface="Trebuchet MS"/>
                <a:cs typeface="Trebuchet MS"/>
                <a:sym typeface="Trebuchet MS"/>
              </a:rPr>
              <a:t>I encourage peer-to-peer training and a culture of asking questions. I always make time to train - as a priority </a:t>
            </a:r>
          </a:p>
          <a:p>
            <a:pPr marL="838179" lvl="1" indent="-228594">
              <a:buFont typeface="Wingdings" panose="05000000000000000000" pitchFamily="2" charset="2"/>
              <a:buChar char="§"/>
            </a:pPr>
            <a:r>
              <a:rPr lang="en-GB" dirty="0">
                <a:solidFill>
                  <a:srgbClr val="434343"/>
                </a:solidFill>
                <a:latin typeface="Trebuchet MS"/>
                <a:ea typeface="Trebuchet MS"/>
                <a:cs typeface="Trebuchet MS"/>
                <a:sym typeface="Trebuchet MS"/>
              </a:rPr>
              <a:t>Always explain the ‘WHY’ - people feel closer to the process if they can see the bigger picture and understand the reason behind a task </a:t>
            </a:r>
          </a:p>
          <a:p>
            <a:pPr marL="838179" lvl="1" indent="-228594">
              <a:buFont typeface="Wingdings" panose="05000000000000000000" pitchFamily="2" charset="2"/>
              <a:buChar char="§"/>
            </a:pPr>
            <a:endParaRPr lang="en-GB" dirty="0">
              <a:solidFill>
                <a:srgbClr val="434343"/>
              </a:solidFill>
              <a:latin typeface="Trebuchet MS"/>
              <a:ea typeface="Trebuchet MS"/>
              <a:cs typeface="Trebuchet MS"/>
              <a:sym typeface="Trebuchet MS"/>
            </a:endParaRPr>
          </a:p>
          <a:p>
            <a:pPr marL="0" indent="0">
              <a:buNone/>
            </a:pPr>
            <a:endParaRPr lang="en-GB" dirty="0">
              <a:solidFill>
                <a:srgbClr val="434343"/>
              </a:solidFill>
              <a:latin typeface="Trebuchet MS"/>
              <a:ea typeface="Trebuchet MS"/>
              <a:cs typeface="Trebuchet MS"/>
              <a:sym typeface="Trebuchet MS"/>
            </a:endParaRPr>
          </a:p>
          <a:p>
            <a:pPr marL="0" indent="0">
              <a:buNone/>
            </a:pPr>
            <a:r>
              <a:rPr lang="en-GB" dirty="0">
                <a:solidFill>
                  <a:srgbClr val="434343"/>
                </a:solidFill>
                <a:latin typeface="Trebuchet MS"/>
                <a:ea typeface="Trebuchet MS"/>
                <a:cs typeface="Trebuchet MS"/>
                <a:sym typeface="Trebuchet MS"/>
              </a:rPr>
              <a:t>When people are supported by a strong foundation of processes that make sense, they are able to work freely and efficiently. Managers are able to delegate more efficiently because the ‘process’ is universal and supports any person who is learning it. Process is usually supported by paperwork or documents with images</a:t>
            </a:r>
          </a:p>
          <a:p>
            <a:pPr marL="228594" indent="-228594">
              <a:buFont typeface="Wingdings" panose="05000000000000000000" pitchFamily="2" charset="2"/>
              <a:buChar char="§"/>
            </a:pPr>
            <a:endParaRPr lang="en-GB" sz="1400" dirty="0">
              <a:solidFill>
                <a:srgbClr val="434343"/>
              </a:solidFill>
              <a:latin typeface="Trebuchet MS"/>
              <a:ea typeface="Trebuchet MS"/>
              <a:cs typeface="Trebuchet MS"/>
              <a:sym typeface="Trebuchet MS"/>
            </a:endParaRPr>
          </a:p>
          <a:p>
            <a:pPr marL="0" indent="0">
              <a:buNone/>
            </a:pPr>
            <a:endParaRPr sz="1333" dirty="0">
              <a:solidFill>
                <a:srgbClr val="434343"/>
              </a:solidFill>
              <a:latin typeface="Trebuchet MS"/>
              <a:ea typeface="Trebuchet MS"/>
              <a:cs typeface="Trebuchet MS"/>
              <a:sym typeface="Trebuchet MS"/>
            </a:endParaRPr>
          </a:p>
        </p:txBody>
      </p:sp>
    </p:spTree>
    <p:extLst>
      <p:ext uri="{BB962C8B-B14F-4D97-AF65-F5344CB8AC3E}">
        <p14:creationId xmlns:p14="http://schemas.microsoft.com/office/powerpoint/2010/main" val="31752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64599" y="330405"/>
            <a:ext cx="6052000" cy="1007600"/>
          </a:xfrm>
          <a:prstGeom prst="rect">
            <a:avLst/>
          </a:prstGeom>
        </p:spPr>
        <p:txBody>
          <a:bodyPr spcFirstLastPara="1" vert="horz" wrap="square" lIns="121900" tIns="121900" rIns="121900" bIns="121900" rtlCol="0" anchor="b" anchorCtr="0">
            <a:normAutofit/>
          </a:bodyPr>
          <a:lstStyle/>
          <a:p>
            <a:pPr>
              <a:buClr>
                <a:schemeClr val="dk1"/>
              </a:buClr>
              <a:buSzPts val="990"/>
            </a:pPr>
            <a:r>
              <a:rPr lang="en-GB" b="1" dirty="0">
                <a:solidFill>
                  <a:srgbClr val="6AA84F"/>
                </a:solidFill>
                <a:latin typeface="Trebuchet MS"/>
                <a:ea typeface="Trebuchet MS"/>
                <a:cs typeface="Trebuchet MS"/>
                <a:sym typeface="Trebuchet MS"/>
              </a:rPr>
              <a:t>Goods In</a:t>
            </a:r>
            <a:endParaRPr dirty="0">
              <a:solidFill>
                <a:srgbClr val="6AA84F"/>
              </a:solidFill>
            </a:endParaRPr>
          </a:p>
        </p:txBody>
      </p:sp>
      <p:sp>
        <p:nvSpPr>
          <p:cNvPr id="88" name="Google Shape;88;p17"/>
          <p:cNvSpPr txBox="1">
            <a:spLocks noGrp="1"/>
          </p:cNvSpPr>
          <p:nvPr>
            <p:ph type="body" idx="1"/>
          </p:nvPr>
        </p:nvSpPr>
        <p:spPr>
          <a:xfrm>
            <a:off x="415600" y="1326167"/>
            <a:ext cx="5950000" cy="4766000"/>
          </a:xfrm>
          <a:prstGeom prst="rect">
            <a:avLst/>
          </a:prstGeom>
        </p:spPr>
        <p:txBody>
          <a:bodyPr spcFirstLastPara="1" vert="horz" wrap="square" lIns="121900" tIns="121900" rIns="121900" bIns="121900" rtlCol="0" anchor="t" anchorCtr="0">
            <a:normAutofit/>
          </a:bodyPr>
          <a:lstStyle/>
          <a:p>
            <a:pPr indent="-423323">
              <a:buSzPts val="1400"/>
              <a:buFont typeface="Trebuchet MS"/>
              <a:buChar char="●"/>
            </a:pPr>
            <a:r>
              <a:rPr lang="en-GB" sz="1867" dirty="0">
                <a:solidFill>
                  <a:srgbClr val="434343"/>
                </a:solidFill>
                <a:latin typeface="Trebuchet MS"/>
                <a:ea typeface="Trebuchet MS"/>
                <a:cs typeface="Trebuchet MS"/>
                <a:sym typeface="Trebuchet MS"/>
              </a:rPr>
              <a:t>For all food that arrives at </a:t>
            </a:r>
            <a:r>
              <a:rPr lang="en-GB" sz="1867" dirty="0" err="1">
                <a:solidFill>
                  <a:srgbClr val="434343"/>
                </a:solidFill>
                <a:latin typeface="Trebuchet MS"/>
                <a:ea typeface="Trebuchet MS"/>
                <a:cs typeface="Trebuchet MS"/>
                <a:sym typeface="Trebuchet MS"/>
              </a:rPr>
              <a:t>FareShare</a:t>
            </a:r>
            <a:r>
              <a:rPr lang="en-GB" sz="1867" dirty="0">
                <a:solidFill>
                  <a:srgbClr val="434343"/>
                </a:solidFill>
                <a:latin typeface="Trebuchet MS"/>
                <a:ea typeface="Trebuchet MS"/>
                <a:cs typeface="Trebuchet MS"/>
                <a:sym typeface="Trebuchet MS"/>
              </a:rPr>
              <a:t> we complete a </a:t>
            </a:r>
            <a:r>
              <a:rPr lang="en-GB" sz="1867" b="1" dirty="0">
                <a:solidFill>
                  <a:srgbClr val="6AA84F"/>
                </a:solidFill>
                <a:latin typeface="Trebuchet MS"/>
                <a:ea typeface="Trebuchet MS"/>
                <a:cs typeface="Trebuchet MS"/>
                <a:sym typeface="Trebuchet MS"/>
              </a:rPr>
              <a:t>goods in sheet</a:t>
            </a:r>
          </a:p>
          <a:p>
            <a:pPr indent="-423323">
              <a:buSzPts val="1400"/>
              <a:buFont typeface="Trebuchet MS"/>
              <a:buChar char="●"/>
            </a:pPr>
            <a:endParaRPr lang="en-GB" sz="1867" b="1" dirty="0">
              <a:solidFill>
                <a:srgbClr val="6AA84F"/>
              </a:solidFill>
              <a:latin typeface="Trebuchet MS"/>
              <a:ea typeface="Trebuchet MS"/>
              <a:cs typeface="Trebuchet MS"/>
              <a:sym typeface="Trebuchet MS"/>
            </a:endParaRPr>
          </a:p>
          <a:p>
            <a:pPr indent="-423323">
              <a:buClr>
                <a:srgbClr val="434343"/>
              </a:buClr>
              <a:buSzPts val="1400"/>
              <a:buFont typeface="Trebuchet MS"/>
              <a:buChar char="●"/>
            </a:pPr>
            <a:r>
              <a:rPr lang="en-GB" sz="1867" dirty="0">
                <a:solidFill>
                  <a:srgbClr val="434343"/>
                </a:solidFill>
                <a:latin typeface="Trebuchet MS"/>
                <a:ea typeface="Trebuchet MS"/>
                <a:cs typeface="Trebuchet MS"/>
                <a:sym typeface="Trebuchet MS"/>
              </a:rPr>
              <a:t>On our goods in sheets, every piece of information we collect is a legal requirement</a:t>
            </a:r>
          </a:p>
          <a:p>
            <a:pPr indent="-423323">
              <a:buClr>
                <a:srgbClr val="434343"/>
              </a:buClr>
              <a:buSzPts val="1400"/>
              <a:buFont typeface="Trebuchet MS"/>
              <a:buChar char="●"/>
            </a:pPr>
            <a:endParaRPr lang="en-GB" sz="1867" dirty="0">
              <a:solidFill>
                <a:srgbClr val="434343"/>
              </a:solidFill>
              <a:latin typeface="Trebuchet MS"/>
              <a:ea typeface="Trebuchet MS"/>
              <a:cs typeface="Trebuchet MS"/>
              <a:sym typeface="Trebuchet MS"/>
            </a:endParaRPr>
          </a:p>
          <a:p>
            <a:pPr indent="-423323">
              <a:buClr>
                <a:srgbClr val="434343"/>
              </a:buClr>
              <a:buSzPts val="1400"/>
              <a:buFont typeface="Trebuchet MS"/>
              <a:buChar char="●"/>
            </a:pPr>
            <a:r>
              <a:rPr lang="en-GB" sz="1867" dirty="0">
                <a:solidFill>
                  <a:srgbClr val="434343"/>
                </a:solidFill>
                <a:latin typeface="Trebuchet MS"/>
                <a:ea typeface="Trebuchet MS"/>
                <a:cs typeface="Trebuchet MS"/>
                <a:sym typeface="Trebuchet MS"/>
              </a:rPr>
              <a:t>We have to keep our sheets for at least 2 years and present them at audit</a:t>
            </a:r>
          </a:p>
        </p:txBody>
      </p:sp>
      <p:pic>
        <p:nvPicPr>
          <p:cNvPr id="89" name="Google Shape;89;p17"/>
          <p:cNvPicPr preferRelativeResize="0"/>
          <p:nvPr/>
        </p:nvPicPr>
        <p:blipFill>
          <a:blip r:embed="rId3">
            <a:alphaModFix/>
          </a:blip>
          <a:stretch>
            <a:fillRect/>
          </a:stretch>
        </p:blipFill>
        <p:spPr>
          <a:xfrm rot="-2">
            <a:off x="6467600" y="330407"/>
            <a:ext cx="4440267" cy="598143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15600" y="318567"/>
            <a:ext cx="6052000" cy="1007600"/>
          </a:xfrm>
          <a:prstGeom prst="rect">
            <a:avLst/>
          </a:prstGeom>
        </p:spPr>
        <p:txBody>
          <a:bodyPr spcFirstLastPara="1" vert="horz" wrap="square" lIns="121900" tIns="121900" rIns="121900" bIns="121900" rtlCol="0" anchor="b" anchorCtr="0">
            <a:normAutofit/>
          </a:bodyPr>
          <a:lstStyle/>
          <a:p>
            <a:pPr lvl="0">
              <a:buSzPts val="990"/>
            </a:pPr>
            <a:r>
              <a:rPr lang="en-GB" b="1" dirty="0">
                <a:solidFill>
                  <a:srgbClr val="6AA84F"/>
                </a:solidFill>
                <a:latin typeface="Trebuchet MS"/>
                <a:ea typeface="Trebuchet MS"/>
                <a:cs typeface="Trebuchet MS"/>
                <a:sym typeface="Trebuchet MS"/>
              </a:rPr>
              <a:t>Goods In</a:t>
            </a:r>
            <a:endParaRPr dirty="0">
              <a:solidFill>
                <a:srgbClr val="6AA84F"/>
              </a:solidFill>
            </a:endParaRPr>
          </a:p>
        </p:txBody>
      </p:sp>
      <p:sp>
        <p:nvSpPr>
          <p:cNvPr id="88" name="Google Shape;88;p17"/>
          <p:cNvSpPr txBox="1">
            <a:spLocks noGrp="1"/>
          </p:cNvSpPr>
          <p:nvPr>
            <p:ph type="body" idx="1"/>
          </p:nvPr>
        </p:nvSpPr>
        <p:spPr>
          <a:xfrm>
            <a:off x="415600" y="1326167"/>
            <a:ext cx="5950000" cy="4766000"/>
          </a:xfrm>
          <a:prstGeom prst="rect">
            <a:avLst/>
          </a:prstGeom>
        </p:spPr>
        <p:txBody>
          <a:bodyPr spcFirstLastPara="1" vert="horz" wrap="square" lIns="121900" tIns="121900" rIns="121900" bIns="121900" rtlCol="0" anchor="t" anchorCtr="0">
            <a:normAutofit/>
          </a:bodyPr>
          <a:lstStyle/>
          <a:p>
            <a:pPr indent="-423323">
              <a:buSzPts val="1400"/>
              <a:buFont typeface="Trebuchet MS"/>
              <a:buChar char="●"/>
            </a:pPr>
            <a:endParaRPr lang="nl-BE" sz="1867" dirty="0">
              <a:solidFill>
                <a:srgbClr val="434343"/>
              </a:solidFill>
              <a:latin typeface="Trebuchet MS"/>
              <a:ea typeface="Trebuchet MS"/>
              <a:cs typeface="Trebuchet MS"/>
              <a:sym typeface="Trebuchet MS"/>
            </a:endParaRPr>
          </a:p>
          <a:p>
            <a:pPr indent="-423323">
              <a:buClr>
                <a:srgbClr val="434343"/>
              </a:buClr>
              <a:buSzPts val="1400"/>
              <a:buFont typeface="Trebuchet MS"/>
              <a:buChar char="●"/>
            </a:pPr>
            <a:r>
              <a:rPr lang="en-GB" sz="1867" dirty="0">
                <a:solidFill>
                  <a:srgbClr val="434343"/>
                </a:solidFill>
                <a:latin typeface="Trebuchet MS"/>
                <a:ea typeface="Trebuchet MS"/>
                <a:cs typeface="Trebuchet MS"/>
                <a:sym typeface="Trebuchet MS"/>
              </a:rPr>
              <a:t>Check with your local food safety authority what details are required</a:t>
            </a:r>
          </a:p>
          <a:p>
            <a:pPr indent="-423323">
              <a:buClr>
                <a:srgbClr val="434343"/>
              </a:buClr>
              <a:buSzPts val="1400"/>
              <a:buFont typeface="Trebuchet MS"/>
              <a:buChar char="●"/>
            </a:pPr>
            <a:endParaRPr lang="en-GB" sz="1867" dirty="0">
              <a:solidFill>
                <a:srgbClr val="434343"/>
              </a:solidFill>
              <a:latin typeface="Trebuchet MS"/>
              <a:ea typeface="Trebuchet MS"/>
              <a:cs typeface="Trebuchet MS"/>
              <a:sym typeface="Trebuchet MS"/>
            </a:endParaRPr>
          </a:p>
          <a:p>
            <a:pPr indent="-423323">
              <a:buClr>
                <a:srgbClr val="434343"/>
              </a:buClr>
              <a:buSzPts val="1400"/>
              <a:buFont typeface="Trebuchet MS"/>
              <a:buChar char="●"/>
            </a:pPr>
            <a:r>
              <a:rPr lang="en-GB" sz="1867" dirty="0">
                <a:solidFill>
                  <a:srgbClr val="434343"/>
                </a:solidFill>
                <a:latin typeface="Trebuchet MS"/>
                <a:ea typeface="Trebuchet MS"/>
                <a:cs typeface="Trebuchet MS"/>
                <a:sym typeface="Trebuchet MS"/>
              </a:rPr>
              <a:t>Make sure your staff / volunteers understand why this is important and put processes in place to check paperwork. This provides opportunities to retrain staff and volunteers on the spot</a:t>
            </a:r>
          </a:p>
        </p:txBody>
      </p:sp>
      <p:pic>
        <p:nvPicPr>
          <p:cNvPr id="89" name="Google Shape;89;p17"/>
          <p:cNvPicPr preferRelativeResize="0"/>
          <p:nvPr/>
        </p:nvPicPr>
        <p:blipFill>
          <a:blip r:embed="rId3">
            <a:alphaModFix/>
          </a:blip>
          <a:stretch>
            <a:fillRect/>
          </a:stretch>
        </p:blipFill>
        <p:spPr>
          <a:xfrm rot="-2">
            <a:off x="6467600" y="330407"/>
            <a:ext cx="4440267" cy="5981431"/>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415032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15600" y="203201"/>
            <a:ext cx="6052000" cy="755487"/>
          </a:xfrm>
          <a:prstGeom prst="rect">
            <a:avLst/>
          </a:prstGeom>
        </p:spPr>
        <p:txBody>
          <a:bodyPr spcFirstLastPara="1" vert="horz" wrap="square" lIns="121900" tIns="121900" rIns="121900" bIns="121900" rtlCol="0" anchor="b" anchorCtr="0">
            <a:normAutofit/>
          </a:bodyPr>
          <a:lstStyle/>
          <a:p>
            <a:pPr>
              <a:buSzPts val="990"/>
            </a:pPr>
            <a:r>
              <a:rPr lang="en-GB" b="1" dirty="0">
                <a:solidFill>
                  <a:srgbClr val="6AA84F"/>
                </a:solidFill>
                <a:latin typeface="Trebuchet MS"/>
                <a:ea typeface="Trebuchet MS"/>
                <a:cs typeface="Trebuchet MS"/>
                <a:sym typeface="Trebuchet MS"/>
              </a:rPr>
              <a:t>Sorting food</a:t>
            </a:r>
            <a:endParaRPr dirty="0">
              <a:solidFill>
                <a:srgbClr val="6AA84F"/>
              </a:solidFill>
            </a:endParaRPr>
          </a:p>
        </p:txBody>
      </p:sp>
      <p:sp>
        <p:nvSpPr>
          <p:cNvPr id="95" name="Google Shape;95;p18"/>
          <p:cNvSpPr txBox="1">
            <a:spLocks noGrp="1"/>
          </p:cNvSpPr>
          <p:nvPr>
            <p:ph type="body" idx="1"/>
          </p:nvPr>
        </p:nvSpPr>
        <p:spPr>
          <a:xfrm>
            <a:off x="125047" y="958687"/>
            <a:ext cx="6762911" cy="5554133"/>
          </a:xfrm>
          <a:prstGeom prst="rect">
            <a:avLst/>
          </a:prstGeom>
        </p:spPr>
        <p:txBody>
          <a:bodyPr spcFirstLastPara="1" vert="horz" wrap="square" lIns="121900" tIns="121900" rIns="121900" bIns="121900" rtlCol="0" anchor="t" anchorCtr="0">
            <a:normAutofit/>
          </a:bodyPr>
          <a:lstStyle/>
          <a:p>
            <a:pPr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Often the food we receive comes in as a mix of different products </a:t>
            </a:r>
            <a:br>
              <a:rPr lang="en-GB" sz="1867" dirty="0">
                <a:solidFill>
                  <a:srgbClr val="434343"/>
                </a:solidFill>
                <a:latin typeface="Trebuchet MS"/>
                <a:ea typeface="Trebuchet MS"/>
                <a:cs typeface="Trebuchet MS"/>
                <a:sym typeface="Trebuchet MS"/>
              </a:rPr>
            </a:br>
            <a:endParaRPr sz="1867" dirty="0">
              <a:solidFill>
                <a:srgbClr val="6AA84F"/>
              </a:solidFill>
              <a:latin typeface="Trebuchet MS"/>
              <a:ea typeface="Trebuchet MS"/>
              <a:cs typeface="Trebuchet MS"/>
              <a:sym typeface="Trebuchet MS"/>
            </a:endParaRPr>
          </a:p>
          <a:p>
            <a:pPr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We need to: </a:t>
            </a:r>
            <a:endParaRPr sz="1867" dirty="0">
              <a:solidFill>
                <a:srgbClr val="6AA84F"/>
              </a:solidFill>
              <a:latin typeface="Trebuchet MS"/>
              <a:ea typeface="Trebuchet MS"/>
              <a:cs typeface="Trebuchet MS"/>
              <a:sym typeface="Trebuchet MS"/>
            </a:endParaRPr>
          </a:p>
          <a:p>
            <a:pPr marL="959976" lvl="1"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Remove anything that is </a:t>
            </a:r>
            <a:r>
              <a:rPr lang="en-GB" sz="1867" b="1" dirty="0">
                <a:solidFill>
                  <a:srgbClr val="434343"/>
                </a:solidFill>
                <a:latin typeface="Trebuchet MS"/>
                <a:ea typeface="Trebuchet MS"/>
                <a:cs typeface="Trebuchet MS"/>
                <a:sym typeface="Trebuchet MS"/>
              </a:rPr>
              <a:t>out of date</a:t>
            </a:r>
            <a:r>
              <a:rPr lang="en-GB" sz="1867" dirty="0">
                <a:solidFill>
                  <a:srgbClr val="434343"/>
                </a:solidFill>
                <a:latin typeface="Trebuchet MS"/>
                <a:ea typeface="Trebuchet MS"/>
                <a:cs typeface="Trebuchet MS"/>
                <a:sym typeface="Trebuchet MS"/>
              </a:rPr>
              <a:t> or unsuitable</a:t>
            </a:r>
          </a:p>
          <a:p>
            <a:pPr marL="959976" lvl="1" indent="-414432">
              <a:buClr>
                <a:srgbClr val="434343"/>
              </a:buClr>
              <a:buSzPct val="100000"/>
              <a:buFont typeface="Trebuchet MS"/>
              <a:buChar char="➢"/>
            </a:pPr>
            <a:r>
              <a:rPr lang="en-GB" sz="1867" b="1" dirty="0">
                <a:solidFill>
                  <a:srgbClr val="434343"/>
                </a:solidFill>
                <a:latin typeface="Trebuchet MS"/>
                <a:ea typeface="Trebuchet MS"/>
                <a:cs typeface="Trebuchet MS"/>
                <a:sym typeface="Trebuchet MS"/>
              </a:rPr>
              <a:t>Separate</a:t>
            </a:r>
            <a:r>
              <a:rPr lang="en-GB" sz="1867" dirty="0">
                <a:solidFill>
                  <a:srgbClr val="434343"/>
                </a:solidFill>
                <a:latin typeface="Trebuchet MS"/>
                <a:ea typeface="Trebuchet MS"/>
                <a:cs typeface="Trebuchet MS"/>
                <a:sym typeface="Trebuchet MS"/>
              </a:rPr>
              <a:t> chilled from ambient food</a:t>
            </a:r>
            <a:endParaRPr lang="nl-BE" sz="1867" dirty="0">
              <a:solidFill>
                <a:srgbClr val="6AA84F"/>
              </a:solidFill>
              <a:latin typeface="Trebuchet MS"/>
              <a:ea typeface="Trebuchet MS"/>
              <a:cs typeface="Trebuchet MS"/>
              <a:sym typeface="Trebuchet MS"/>
            </a:endParaRPr>
          </a:p>
          <a:p>
            <a:pPr marL="959976" lvl="1"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Group the </a:t>
            </a:r>
            <a:r>
              <a:rPr lang="en-GB" sz="1867" b="1" dirty="0">
                <a:solidFill>
                  <a:srgbClr val="434343"/>
                </a:solidFill>
                <a:latin typeface="Trebuchet MS"/>
                <a:ea typeface="Trebuchet MS"/>
                <a:cs typeface="Trebuchet MS"/>
                <a:sym typeface="Trebuchet MS"/>
              </a:rPr>
              <a:t>same or similar</a:t>
            </a:r>
            <a:r>
              <a:rPr lang="en-GB" sz="1867" dirty="0">
                <a:solidFill>
                  <a:srgbClr val="434343"/>
                </a:solidFill>
                <a:latin typeface="Trebuchet MS"/>
                <a:ea typeface="Trebuchet MS"/>
                <a:cs typeface="Trebuchet MS"/>
                <a:sym typeface="Trebuchet MS"/>
              </a:rPr>
              <a:t> types of food together for storage</a:t>
            </a:r>
          </a:p>
          <a:p>
            <a:pPr marL="959976" lvl="1" indent="-414432">
              <a:buClr>
                <a:srgbClr val="434343"/>
              </a:buClr>
              <a:buSzPct val="100000"/>
              <a:buFont typeface="Trebuchet MS"/>
              <a:buChar char="➢"/>
            </a:pPr>
            <a:r>
              <a:rPr lang="en-GB" sz="1867" b="1" dirty="0">
                <a:solidFill>
                  <a:srgbClr val="434343"/>
                </a:solidFill>
                <a:latin typeface="Trebuchet MS"/>
                <a:ea typeface="Trebuchet MS"/>
                <a:cs typeface="Trebuchet MS"/>
                <a:sym typeface="Trebuchet MS"/>
              </a:rPr>
              <a:t>Count</a:t>
            </a:r>
            <a:r>
              <a:rPr lang="en-GB" sz="1867" dirty="0">
                <a:solidFill>
                  <a:srgbClr val="434343"/>
                </a:solidFill>
                <a:latin typeface="Trebuchet MS"/>
                <a:ea typeface="Trebuchet MS"/>
                <a:cs typeface="Trebuchet MS"/>
                <a:sym typeface="Trebuchet MS"/>
              </a:rPr>
              <a:t> the number of boxes, cases or packets</a:t>
            </a:r>
            <a:endParaRPr lang="nl-BE" sz="1867" dirty="0">
              <a:solidFill>
                <a:srgbClr val="6AA84F"/>
              </a:solidFill>
              <a:latin typeface="Trebuchet MS"/>
              <a:ea typeface="Trebuchet MS"/>
              <a:cs typeface="Trebuchet MS"/>
              <a:sym typeface="Trebuchet MS"/>
            </a:endParaRPr>
          </a:p>
          <a:p>
            <a:pPr marL="959976" lvl="1" indent="-414432">
              <a:buClr>
                <a:srgbClr val="434343"/>
              </a:buClr>
              <a:buSzPct val="100000"/>
              <a:buFont typeface="Trebuchet MS"/>
              <a:buChar char="➢"/>
            </a:pPr>
            <a:r>
              <a:rPr lang="en-GB" sz="1867" b="1" dirty="0">
                <a:solidFill>
                  <a:srgbClr val="434343"/>
                </a:solidFill>
                <a:latin typeface="Trebuchet MS"/>
                <a:ea typeface="Trebuchet MS"/>
                <a:cs typeface="Trebuchet MS"/>
                <a:sym typeface="Trebuchet MS"/>
              </a:rPr>
              <a:t>Record</a:t>
            </a:r>
            <a:r>
              <a:rPr lang="en-GB" sz="1867" dirty="0">
                <a:solidFill>
                  <a:srgbClr val="434343"/>
                </a:solidFill>
                <a:latin typeface="Trebuchet MS"/>
                <a:ea typeface="Trebuchet MS"/>
                <a:cs typeface="Trebuchet MS"/>
                <a:sym typeface="Trebuchet MS"/>
              </a:rPr>
              <a:t> the weight and date</a:t>
            </a:r>
          </a:p>
          <a:p>
            <a:pPr marL="959976" lvl="1"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Input all of this information into the </a:t>
            </a:r>
            <a:r>
              <a:rPr lang="en-GB" sz="1867" b="1" dirty="0">
                <a:solidFill>
                  <a:srgbClr val="434343"/>
                </a:solidFill>
                <a:latin typeface="Trebuchet MS"/>
                <a:ea typeface="Trebuchet MS"/>
                <a:cs typeface="Trebuchet MS"/>
                <a:sym typeface="Trebuchet MS"/>
              </a:rPr>
              <a:t>Stock Management System</a:t>
            </a:r>
          </a:p>
          <a:p>
            <a:pPr marL="959976" lvl="1" indent="-414432">
              <a:buClr>
                <a:srgbClr val="434343"/>
              </a:buClr>
              <a:buSzPct val="100000"/>
              <a:buFont typeface="Trebuchet MS"/>
              <a:buChar char="➢"/>
            </a:pPr>
            <a:endParaRPr lang="en-GB" sz="1867" b="1" dirty="0">
              <a:solidFill>
                <a:srgbClr val="434343"/>
              </a:solidFill>
              <a:latin typeface="Trebuchet MS"/>
              <a:ea typeface="Trebuchet MS"/>
              <a:cs typeface="Trebuchet MS"/>
              <a:sym typeface="Trebuchet MS"/>
            </a:endParaRPr>
          </a:p>
          <a:p>
            <a:pPr marL="479988"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Sorting food is generally a low skill task, requiring good reading skills and to understand simple instructions</a:t>
            </a:r>
          </a:p>
          <a:p>
            <a:pPr marL="479988" indent="-414432">
              <a:buClr>
                <a:srgbClr val="434343"/>
              </a:buClr>
              <a:buSzPct val="100000"/>
              <a:buFont typeface="Trebuchet MS"/>
              <a:buChar char="●"/>
            </a:pPr>
            <a:endParaRPr lang="en-GB" sz="1867" dirty="0">
              <a:solidFill>
                <a:srgbClr val="434343"/>
              </a:solidFill>
              <a:latin typeface="Trebuchet MS"/>
              <a:ea typeface="Trebuchet MS"/>
              <a:cs typeface="Trebuchet MS"/>
              <a:sym typeface="Trebuchet MS"/>
            </a:endParaRPr>
          </a:p>
          <a:p>
            <a:pPr marL="479988"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Most volunteers enjoy the process. It is social and repetitive </a:t>
            </a:r>
          </a:p>
          <a:p>
            <a:pPr marL="545544" lvl="1" indent="0">
              <a:buClr>
                <a:srgbClr val="434343"/>
              </a:buClr>
              <a:buSzPct val="100000"/>
              <a:buNone/>
            </a:pPr>
            <a:endParaRPr lang="en-GB" sz="1867" b="1" dirty="0">
              <a:solidFill>
                <a:srgbClr val="434343"/>
              </a:solidFill>
              <a:latin typeface="Trebuchet MS"/>
              <a:ea typeface="Trebuchet MS"/>
              <a:cs typeface="Trebuchet MS"/>
              <a:sym typeface="Trebuchet MS"/>
            </a:endParaRPr>
          </a:p>
          <a:p>
            <a:pPr marL="1219170" indent="0">
              <a:buNone/>
            </a:pPr>
            <a:endParaRPr sz="1867" b="1" dirty="0">
              <a:solidFill>
                <a:srgbClr val="434343"/>
              </a:solidFill>
              <a:latin typeface="Trebuchet MS"/>
              <a:ea typeface="Trebuchet MS"/>
              <a:cs typeface="Trebuchet MS"/>
              <a:sym typeface="Trebuchet MS"/>
            </a:endParaRPr>
          </a:p>
        </p:txBody>
      </p:sp>
      <p:pic>
        <p:nvPicPr>
          <p:cNvPr id="96" name="Google Shape;96;p18"/>
          <p:cNvPicPr preferRelativeResize="0"/>
          <p:nvPr/>
        </p:nvPicPr>
        <p:blipFill>
          <a:blip r:embed="rId3">
            <a:alphaModFix/>
          </a:blip>
          <a:stretch>
            <a:fillRect/>
          </a:stretch>
        </p:blipFill>
        <p:spPr>
          <a:xfrm>
            <a:off x="7044266" y="203201"/>
            <a:ext cx="4478735" cy="61741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15600" y="318567"/>
            <a:ext cx="6052000" cy="1007600"/>
          </a:xfrm>
          <a:prstGeom prst="rect">
            <a:avLst/>
          </a:prstGeom>
        </p:spPr>
        <p:txBody>
          <a:bodyPr spcFirstLastPara="1" vert="horz" wrap="square" lIns="121900" tIns="121900" rIns="121900" bIns="121900" rtlCol="0" anchor="b" anchorCtr="0">
            <a:normAutofit/>
          </a:bodyPr>
          <a:lstStyle/>
          <a:p>
            <a:pPr>
              <a:buSzPts val="990"/>
            </a:pPr>
            <a:r>
              <a:rPr lang="en-GB" sz="4000" b="1" dirty="0">
                <a:solidFill>
                  <a:srgbClr val="6AA84F"/>
                </a:solidFill>
                <a:latin typeface="Trebuchet MS"/>
                <a:ea typeface="Trebuchet MS"/>
                <a:cs typeface="Trebuchet MS"/>
                <a:sym typeface="Trebuchet MS"/>
              </a:rPr>
              <a:t>Storing food</a:t>
            </a:r>
            <a:endParaRPr sz="4000" dirty="0">
              <a:solidFill>
                <a:srgbClr val="6AA84F"/>
              </a:solidFill>
            </a:endParaRPr>
          </a:p>
        </p:txBody>
      </p:sp>
      <p:sp>
        <p:nvSpPr>
          <p:cNvPr id="102" name="Google Shape;102;p19"/>
          <p:cNvSpPr txBox="1">
            <a:spLocks noGrp="1"/>
          </p:cNvSpPr>
          <p:nvPr>
            <p:ph type="body" idx="1"/>
          </p:nvPr>
        </p:nvSpPr>
        <p:spPr>
          <a:xfrm>
            <a:off x="415600" y="1326167"/>
            <a:ext cx="7108011" cy="4773200"/>
          </a:xfrm>
          <a:prstGeom prst="rect">
            <a:avLst/>
          </a:prstGeom>
        </p:spPr>
        <p:txBody>
          <a:bodyPr spcFirstLastPara="1" vert="horz" wrap="square" lIns="121900" tIns="121900" rIns="121900" bIns="121900" rtlCol="0" anchor="t" anchorCtr="0">
            <a:normAutofit lnSpcReduction="10000"/>
          </a:bodyPr>
          <a:lstStyle/>
          <a:p>
            <a:pPr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We have facilities for ambient food and for chilled food</a:t>
            </a:r>
          </a:p>
          <a:p>
            <a:pPr indent="-414432">
              <a:buClr>
                <a:srgbClr val="434343"/>
              </a:buClr>
              <a:buSzPct val="100000"/>
              <a:buFont typeface="Trebuchet MS"/>
              <a:buChar char="●"/>
            </a:pPr>
            <a:endParaRPr lang="en-GB" sz="1867" dirty="0">
              <a:solidFill>
                <a:srgbClr val="434343"/>
              </a:solidFill>
              <a:latin typeface="Trebuchet MS"/>
              <a:ea typeface="Trebuchet MS"/>
              <a:cs typeface="Trebuchet MS"/>
              <a:sym typeface="Trebuchet MS"/>
            </a:endParaRPr>
          </a:p>
          <a:p>
            <a:pPr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Ambient food is stored in the warehouse</a:t>
            </a:r>
          </a:p>
          <a:p>
            <a:pPr indent="-414432">
              <a:buClr>
                <a:srgbClr val="434343"/>
              </a:buClr>
              <a:buSzPct val="100000"/>
              <a:buFont typeface="Trebuchet MS"/>
              <a:buChar char="●"/>
            </a:pPr>
            <a:endParaRPr lang="en-GB" sz="1867" dirty="0">
              <a:solidFill>
                <a:srgbClr val="434343"/>
              </a:solidFill>
              <a:latin typeface="Trebuchet MS"/>
              <a:ea typeface="Trebuchet MS"/>
              <a:cs typeface="Trebuchet MS"/>
              <a:sym typeface="Trebuchet MS"/>
            </a:endParaRPr>
          </a:p>
          <a:p>
            <a:pPr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Chilled food in the fridge is separated into different areas based on Food Safety rules:</a:t>
            </a:r>
            <a:endParaRPr lang="en-GB" sz="1867" dirty="0">
              <a:solidFill>
                <a:srgbClr val="6AA84F"/>
              </a:solidFill>
              <a:latin typeface="Trebuchet MS"/>
              <a:ea typeface="Trebuchet MS"/>
              <a:cs typeface="Trebuchet MS"/>
              <a:sym typeface="Trebuchet MS"/>
            </a:endParaRPr>
          </a:p>
          <a:p>
            <a:pPr lvl="1"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Raw meat (always on the bottom shelf) </a:t>
            </a:r>
          </a:p>
          <a:p>
            <a:pPr lvl="1"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Cooked meat</a:t>
            </a:r>
            <a:endParaRPr sz="1867" dirty="0">
              <a:solidFill>
                <a:srgbClr val="6AA84F"/>
              </a:solidFill>
              <a:latin typeface="Trebuchet MS"/>
              <a:ea typeface="Trebuchet MS"/>
              <a:cs typeface="Trebuchet MS"/>
              <a:sym typeface="Trebuchet MS"/>
            </a:endParaRPr>
          </a:p>
          <a:p>
            <a:pPr lvl="1"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Dairy (including vegetarian food)</a:t>
            </a:r>
            <a:endParaRPr sz="1867" dirty="0">
              <a:solidFill>
                <a:srgbClr val="6AA84F"/>
              </a:solidFill>
              <a:latin typeface="Trebuchet MS"/>
              <a:ea typeface="Trebuchet MS"/>
              <a:cs typeface="Trebuchet MS"/>
              <a:sym typeface="Trebuchet MS"/>
            </a:endParaRPr>
          </a:p>
          <a:p>
            <a:pPr lvl="1" indent="-414432">
              <a:buClr>
                <a:srgbClr val="434343"/>
              </a:buClr>
              <a:buSzPct val="100000"/>
              <a:buFont typeface="Trebuchet MS"/>
              <a:buChar char="➢"/>
            </a:pPr>
            <a:r>
              <a:rPr lang="en-GB" sz="1867" dirty="0">
                <a:solidFill>
                  <a:srgbClr val="434343"/>
                </a:solidFill>
                <a:latin typeface="Trebuchet MS"/>
                <a:ea typeface="Trebuchet MS"/>
                <a:cs typeface="Trebuchet MS"/>
                <a:sym typeface="Trebuchet MS"/>
              </a:rPr>
              <a:t>Fruit and vegetables </a:t>
            </a:r>
            <a:endParaRPr lang="en-US" sz="1867" dirty="0">
              <a:solidFill>
                <a:srgbClr val="6AA84F"/>
              </a:solidFill>
              <a:latin typeface="Trebuchet MS"/>
              <a:ea typeface="Trebuchet MS"/>
              <a:cs typeface="Trebuchet MS"/>
              <a:sym typeface="Trebuchet MS"/>
            </a:endParaRPr>
          </a:p>
          <a:p>
            <a:pPr marL="0" indent="609585">
              <a:buNone/>
            </a:pPr>
            <a:r>
              <a:rPr lang="en-US" sz="1867" dirty="0">
                <a:solidFill>
                  <a:srgbClr val="434343"/>
                </a:solidFill>
                <a:latin typeface="Trebuchet MS"/>
                <a:ea typeface="Trebuchet MS"/>
                <a:cs typeface="Trebuchet MS"/>
                <a:sym typeface="Trebuchet MS"/>
              </a:rPr>
              <a:t>This ‘zoning’ of areas also helps the picking team to locate individual items quickly and effectively </a:t>
            </a:r>
          </a:p>
          <a:p>
            <a:pPr marL="0" indent="609585">
              <a:buNone/>
            </a:pPr>
            <a:endParaRPr lang="en-GB" sz="1867" dirty="0">
              <a:solidFill>
                <a:srgbClr val="434343"/>
              </a:solidFill>
              <a:latin typeface="Trebuchet MS"/>
              <a:ea typeface="Trebuchet MS"/>
              <a:cs typeface="Trebuchet MS"/>
              <a:sym typeface="Trebuchet MS"/>
            </a:endParaRPr>
          </a:p>
          <a:p>
            <a:pPr marL="0" indent="609585">
              <a:buNone/>
            </a:pPr>
            <a:endParaRPr lang="en-GB" sz="1867" dirty="0">
              <a:solidFill>
                <a:srgbClr val="434343"/>
              </a:solidFill>
              <a:latin typeface="Trebuchet MS"/>
              <a:ea typeface="Trebuchet MS"/>
              <a:cs typeface="Trebuchet MS"/>
              <a:sym typeface="Trebuchet MS"/>
            </a:endParaRPr>
          </a:p>
          <a:p>
            <a:pPr marL="0" indent="609585">
              <a:buNone/>
            </a:pPr>
            <a:r>
              <a:rPr lang="en-GB" sz="1867" dirty="0">
                <a:solidFill>
                  <a:srgbClr val="434343"/>
                </a:solidFill>
                <a:latin typeface="Trebuchet MS"/>
                <a:ea typeface="Trebuchet MS"/>
                <a:cs typeface="Trebuchet MS"/>
                <a:sym typeface="Trebuchet MS"/>
              </a:rPr>
              <a:t>We use a warehouse Zoning System which is programmed into the Stock Management software. </a:t>
            </a:r>
            <a:br>
              <a:rPr lang="en-GB" sz="1867" dirty="0">
                <a:solidFill>
                  <a:srgbClr val="434343"/>
                </a:solidFill>
                <a:latin typeface="Trebuchet MS"/>
                <a:ea typeface="Trebuchet MS"/>
                <a:cs typeface="Trebuchet MS"/>
                <a:sym typeface="Trebuchet MS"/>
              </a:rPr>
            </a:br>
            <a:r>
              <a:rPr lang="en-GB" sz="1867" dirty="0">
                <a:solidFill>
                  <a:srgbClr val="434343"/>
                </a:solidFill>
                <a:latin typeface="Trebuchet MS"/>
                <a:ea typeface="Trebuchet MS"/>
                <a:cs typeface="Trebuchet MS"/>
                <a:sym typeface="Trebuchet MS"/>
              </a:rPr>
              <a:t>We digitally save items in the correct zone, and the item is physically put there for locating later by the pickers. Example: Zone 01=Raw Meat  </a:t>
            </a:r>
          </a:p>
          <a:p>
            <a:pPr marL="0" indent="609585">
              <a:buNone/>
            </a:pPr>
            <a:endParaRPr lang="en-US" sz="1867" dirty="0">
              <a:solidFill>
                <a:srgbClr val="434343"/>
              </a:solidFill>
              <a:latin typeface="Trebuchet MS"/>
              <a:ea typeface="Trebuchet MS"/>
              <a:cs typeface="Trebuchet MS"/>
              <a:sym typeface="Trebuchet MS"/>
            </a:endParaRPr>
          </a:p>
          <a:p>
            <a:pPr marL="0" indent="609585">
              <a:buNone/>
            </a:pPr>
            <a:endParaRPr sz="1867" dirty="0">
              <a:solidFill>
                <a:srgbClr val="434343"/>
              </a:solidFill>
              <a:latin typeface="Trebuchet MS"/>
              <a:ea typeface="Trebuchet MS"/>
              <a:cs typeface="Trebuchet MS"/>
              <a:sym typeface="Trebuchet MS"/>
            </a:endParaRPr>
          </a:p>
        </p:txBody>
      </p:sp>
      <p:pic>
        <p:nvPicPr>
          <p:cNvPr id="103" name="Google Shape;103;p19"/>
          <p:cNvPicPr preferRelativeResize="0"/>
          <p:nvPr/>
        </p:nvPicPr>
        <p:blipFill>
          <a:blip r:embed="rId3">
            <a:alphaModFix/>
          </a:blip>
          <a:stretch>
            <a:fillRect/>
          </a:stretch>
        </p:blipFill>
        <p:spPr>
          <a:xfrm>
            <a:off x="7804964" y="318567"/>
            <a:ext cx="3959795" cy="6101211"/>
          </a:xfrm>
          <a:prstGeom prst="rect">
            <a:avLst/>
          </a:prstGeom>
          <a:noFill/>
          <a:ln>
            <a:noFill/>
          </a:ln>
        </p:spPr>
      </p:pic>
    </p:spTree>
    <p:extLst>
      <p:ext uri="{BB962C8B-B14F-4D97-AF65-F5344CB8AC3E}">
        <p14:creationId xmlns:p14="http://schemas.microsoft.com/office/powerpoint/2010/main" val="263034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15600" y="0"/>
            <a:ext cx="11317897" cy="1007600"/>
          </a:xfrm>
          <a:prstGeom prst="rect">
            <a:avLst/>
          </a:prstGeom>
        </p:spPr>
        <p:txBody>
          <a:bodyPr spcFirstLastPara="1" vert="horz" wrap="square" lIns="121900" tIns="121900" rIns="121900" bIns="121900" rtlCol="0" anchor="b" anchorCtr="0">
            <a:normAutofit/>
          </a:bodyPr>
          <a:lstStyle/>
          <a:p>
            <a:pPr>
              <a:buSzPts val="990"/>
            </a:pPr>
            <a:r>
              <a:rPr lang="en-GB" sz="4000" b="1" dirty="0">
                <a:solidFill>
                  <a:srgbClr val="6AA84F"/>
                </a:solidFill>
                <a:latin typeface="Trebuchet MS"/>
                <a:ea typeface="Trebuchet MS"/>
                <a:cs typeface="Trebuchet MS"/>
                <a:sym typeface="Trebuchet MS"/>
              </a:rPr>
              <a:t>Allocating food</a:t>
            </a:r>
            <a:endParaRPr sz="4000" dirty="0">
              <a:solidFill>
                <a:srgbClr val="6AA84F"/>
              </a:solidFill>
            </a:endParaRPr>
          </a:p>
        </p:txBody>
      </p:sp>
      <p:sp>
        <p:nvSpPr>
          <p:cNvPr id="109" name="Google Shape;109;p20"/>
          <p:cNvSpPr txBox="1">
            <a:spLocks noGrp="1"/>
          </p:cNvSpPr>
          <p:nvPr>
            <p:ph type="body" idx="1"/>
          </p:nvPr>
        </p:nvSpPr>
        <p:spPr>
          <a:xfrm>
            <a:off x="655271" y="1257693"/>
            <a:ext cx="9775663" cy="4598636"/>
          </a:xfrm>
          <a:prstGeom prst="rect">
            <a:avLst/>
          </a:prstGeom>
        </p:spPr>
        <p:txBody>
          <a:bodyPr spcFirstLastPara="1" vert="horz" wrap="square" lIns="121900" tIns="121900" rIns="121900" bIns="121900" rtlCol="0" anchor="t" anchorCtr="0">
            <a:normAutofit/>
          </a:bodyPr>
          <a:lstStyle/>
          <a:p>
            <a:pPr marL="342900" indent="-342900">
              <a:lnSpc>
                <a:spcPct val="108000"/>
              </a:lnSpc>
              <a:buClr>
                <a:srgbClr val="434343"/>
              </a:buClr>
              <a:buSzPct val="100000"/>
            </a:pPr>
            <a:r>
              <a:rPr lang="en-GB" sz="1867" dirty="0">
                <a:solidFill>
                  <a:srgbClr val="434343"/>
                </a:solidFill>
                <a:latin typeface="Trebuchet MS"/>
                <a:ea typeface="Trebuchet MS"/>
                <a:cs typeface="Trebuchet MS"/>
                <a:sym typeface="Trebuchet MS"/>
              </a:rPr>
              <a:t>Not all charities can receive all types of food </a:t>
            </a:r>
            <a:br>
              <a:rPr lang="en-GB" dirty="0">
                <a:solidFill>
                  <a:srgbClr val="434343"/>
                </a:solidFill>
                <a:latin typeface="Trebuchet MS"/>
                <a:ea typeface="Trebuchet MS"/>
                <a:cs typeface="Trebuchet MS"/>
                <a:sym typeface="Trebuchet MS"/>
              </a:rPr>
            </a:br>
            <a:r>
              <a:rPr lang="en-GB" dirty="0">
                <a:solidFill>
                  <a:srgbClr val="434343"/>
                </a:solidFill>
                <a:latin typeface="Trebuchet MS"/>
                <a:ea typeface="Trebuchet MS"/>
                <a:cs typeface="Trebuchet MS"/>
                <a:sym typeface="Trebuchet MS"/>
              </a:rPr>
              <a:t>(Food Safety Assessment/premises, prove before we deliver) </a:t>
            </a:r>
          </a:p>
          <a:p>
            <a:pPr marL="342900" indent="-342900">
              <a:lnSpc>
                <a:spcPct val="108000"/>
              </a:lnSpc>
              <a:buClr>
                <a:srgbClr val="434343"/>
              </a:buClr>
              <a:buSzPct val="100000"/>
            </a:pPr>
            <a:endParaRPr lang="en-GB" sz="1867" dirty="0">
              <a:solidFill>
                <a:srgbClr val="434343"/>
              </a:solidFill>
              <a:latin typeface="Trebuchet MS"/>
              <a:ea typeface="Trebuchet MS"/>
              <a:cs typeface="Trebuchet MS"/>
              <a:sym typeface="Trebuchet MS"/>
            </a:endParaRPr>
          </a:p>
          <a:p>
            <a:pPr marL="342900" indent="-342900">
              <a:lnSpc>
                <a:spcPct val="108000"/>
              </a:lnSpc>
              <a:buClr>
                <a:srgbClr val="434343"/>
              </a:buClr>
              <a:buSzPct val="100000"/>
            </a:pPr>
            <a:r>
              <a:rPr lang="en-GB" sz="1867" dirty="0">
                <a:solidFill>
                  <a:srgbClr val="434343"/>
                </a:solidFill>
                <a:latin typeface="Trebuchet MS"/>
                <a:ea typeface="Trebuchet MS"/>
                <a:cs typeface="Trebuchet MS"/>
                <a:sym typeface="Trebuchet MS"/>
              </a:rPr>
              <a:t>Different charities receive different quantities of food depending on how many people they feed, storage facilities &amp; membership fee</a:t>
            </a:r>
          </a:p>
          <a:p>
            <a:pPr marL="609079" lvl="1" indent="-285750">
              <a:lnSpc>
                <a:spcPct val="108000"/>
              </a:lnSpc>
              <a:spcAft>
                <a:spcPts val="800"/>
              </a:spcAft>
              <a:buClr>
                <a:srgbClr val="92D050"/>
              </a:buClr>
              <a:buSzPct val="100000"/>
            </a:pPr>
            <a:endParaRPr lang="nl-BE" sz="1733" dirty="0">
              <a:solidFill>
                <a:srgbClr val="6AA84F"/>
              </a:solidFill>
              <a:latin typeface="Trebuchet MS"/>
              <a:ea typeface="Trebuchet MS"/>
              <a:cs typeface="Trebuchet MS"/>
              <a:sym typeface="Trebuchet MS"/>
            </a:endParaRPr>
          </a:p>
          <a:p>
            <a:pPr marL="378236" indent="-342900">
              <a:lnSpc>
                <a:spcPct val="108000"/>
              </a:lnSpc>
              <a:buClr>
                <a:srgbClr val="434343"/>
              </a:buClr>
              <a:buSzPct val="100000"/>
            </a:pPr>
            <a:r>
              <a:rPr lang="en-GB" sz="1867" dirty="0">
                <a:solidFill>
                  <a:srgbClr val="434343"/>
                </a:solidFill>
                <a:latin typeface="Trebuchet MS"/>
                <a:ea typeface="Trebuchet MS"/>
                <a:cs typeface="Trebuchet MS"/>
                <a:sym typeface="Trebuchet MS"/>
              </a:rPr>
              <a:t>All of this information is entered and stored in the Member Profile in the Stock Management System. When a new charity joins us - this information is entered  </a:t>
            </a:r>
          </a:p>
          <a:p>
            <a:pPr marL="609079" lvl="1" indent="-285750">
              <a:lnSpc>
                <a:spcPct val="108000"/>
              </a:lnSpc>
              <a:spcAft>
                <a:spcPts val="800"/>
              </a:spcAft>
              <a:buClr>
                <a:srgbClr val="92D050"/>
              </a:buClr>
              <a:buSzPct val="100000"/>
            </a:pPr>
            <a:endParaRPr lang="en-GB" sz="1733" dirty="0">
              <a:solidFill>
                <a:srgbClr val="6AA84F"/>
              </a:solidFill>
              <a:latin typeface="Trebuchet MS"/>
              <a:ea typeface="Trebuchet MS"/>
              <a:cs typeface="Trebuchet MS"/>
              <a:sym typeface="Trebuchet MS"/>
            </a:endParaRPr>
          </a:p>
          <a:p>
            <a:pPr marL="378236" indent="-342900">
              <a:lnSpc>
                <a:spcPct val="108000"/>
              </a:lnSpc>
              <a:buClr>
                <a:srgbClr val="434343"/>
              </a:buClr>
              <a:buSzPct val="100000"/>
            </a:pPr>
            <a:r>
              <a:rPr lang="en-GB" sz="1867" dirty="0">
                <a:solidFill>
                  <a:srgbClr val="434343"/>
                </a:solidFill>
                <a:latin typeface="Trebuchet MS"/>
                <a:ea typeface="Trebuchet MS"/>
                <a:cs typeface="Trebuchet MS"/>
                <a:sym typeface="Trebuchet MS"/>
              </a:rPr>
              <a:t>We look at the Member Profile when we allocate the food to each charity	</a:t>
            </a:r>
          </a:p>
          <a:p>
            <a:pPr marL="323329" indent="0">
              <a:lnSpc>
                <a:spcPct val="108000"/>
              </a:lnSpc>
              <a:buClr>
                <a:srgbClr val="434343"/>
              </a:buClr>
              <a:buSzPct val="100000"/>
              <a:buNone/>
            </a:pPr>
            <a:endParaRPr lang="nl-BE" sz="1733" dirty="0">
              <a:solidFill>
                <a:srgbClr val="6AA84F"/>
              </a:solidFill>
              <a:latin typeface="Trebuchet MS"/>
              <a:ea typeface="Trebuchet MS"/>
              <a:cs typeface="Trebuchet MS"/>
              <a:sym typeface="Trebuchet MS"/>
            </a:endParaRPr>
          </a:p>
        </p:txBody>
      </p:sp>
    </p:spTree>
    <p:extLst>
      <p:ext uri="{BB962C8B-B14F-4D97-AF65-F5344CB8AC3E}">
        <p14:creationId xmlns:p14="http://schemas.microsoft.com/office/powerpoint/2010/main" val="250350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57282" y="0"/>
            <a:ext cx="11317897" cy="1007600"/>
          </a:xfrm>
          <a:prstGeom prst="rect">
            <a:avLst/>
          </a:prstGeom>
        </p:spPr>
        <p:txBody>
          <a:bodyPr spcFirstLastPara="1" vert="horz" wrap="square" lIns="121900" tIns="121900" rIns="121900" bIns="121900" rtlCol="0" anchor="b" anchorCtr="0">
            <a:normAutofit/>
          </a:bodyPr>
          <a:lstStyle/>
          <a:p>
            <a:pPr>
              <a:buSzPts val="990"/>
            </a:pPr>
            <a:r>
              <a:rPr lang="en-GB" sz="4000" b="1" dirty="0">
                <a:solidFill>
                  <a:srgbClr val="6AA84F"/>
                </a:solidFill>
                <a:latin typeface="Trebuchet MS"/>
                <a:ea typeface="Trebuchet MS"/>
                <a:cs typeface="Trebuchet MS"/>
                <a:sym typeface="Trebuchet MS"/>
              </a:rPr>
              <a:t>Allocating food</a:t>
            </a:r>
            <a:endParaRPr sz="4000" dirty="0">
              <a:solidFill>
                <a:srgbClr val="6AA84F"/>
              </a:solidFill>
            </a:endParaRPr>
          </a:p>
        </p:txBody>
      </p:sp>
      <p:sp>
        <p:nvSpPr>
          <p:cNvPr id="109" name="Google Shape;109;p20"/>
          <p:cNvSpPr txBox="1">
            <a:spLocks noGrp="1"/>
          </p:cNvSpPr>
          <p:nvPr>
            <p:ph type="body" idx="1"/>
          </p:nvPr>
        </p:nvSpPr>
        <p:spPr>
          <a:xfrm>
            <a:off x="457282" y="1007600"/>
            <a:ext cx="11401261" cy="2310592"/>
          </a:xfrm>
          <a:prstGeom prst="rect">
            <a:avLst/>
          </a:prstGeom>
        </p:spPr>
        <p:txBody>
          <a:bodyPr spcFirstLastPara="1" vert="horz" wrap="square" lIns="121900" tIns="121900" rIns="121900" bIns="121900" rtlCol="0" anchor="t" anchorCtr="0">
            <a:normAutofit/>
          </a:bodyPr>
          <a:lstStyle/>
          <a:p>
            <a:pPr marL="35336" indent="0">
              <a:buClr>
                <a:srgbClr val="434343"/>
              </a:buClr>
              <a:buSzPct val="100000"/>
              <a:buNone/>
            </a:pPr>
            <a:r>
              <a:rPr lang="en-GB" sz="1867" dirty="0">
                <a:solidFill>
                  <a:srgbClr val="434343"/>
                </a:solidFill>
                <a:latin typeface="Trebuchet MS"/>
                <a:ea typeface="Trebuchet MS"/>
                <a:cs typeface="Trebuchet MS"/>
                <a:sym typeface="Trebuchet MS"/>
              </a:rPr>
              <a:t> 7 ‘categories’ to select - never individual items</a:t>
            </a:r>
          </a:p>
          <a:p>
            <a:pPr marL="35336" indent="0">
              <a:buClr>
                <a:srgbClr val="434343"/>
              </a:buClr>
              <a:buSzPct val="100000"/>
              <a:buNone/>
            </a:pPr>
            <a:endParaRPr lang="en-GB" sz="1867" dirty="0">
              <a:solidFill>
                <a:srgbClr val="434343"/>
              </a:solidFill>
              <a:latin typeface="Trebuchet MS"/>
              <a:ea typeface="Trebuchet MS"/>
              <a:cs typeface="Trebuchet MS"/>
              <a:sym typeface="Trebuchet MS"/>
            </a:endParaRPr>
          </a:p>
          <a:p>
            <a:pPr marL="35336" indent="0">
              <a:buClr>
                <a:srgbClr val="434343"/>
              </a:buClr>
              <a:buSzPct val="100000"/>
              <a:buNone/>
            </a:pPr>
            <a:r>
              <a:rPr lang="en-GB" sz="1867" dirty="0">
                <a:solidFill>
                  <a:srgbClr val="434343"/>
                </a:solidFill>
                <a:latin typeface="Trebuchet MS"/>
                <a:ea typeface="Trebuchet MS"/>
                <a:cs typeface="Trebuchet MS"/>
                <a:sym typeface="Trebuchet MS"/>
              </a:rPr>
              <a:t>Other main factor for allocating = use by date: send out short dated food faster</a:t>
            </a:r>
          </a:p>
          <a:p>
            <a:pPr marL="35336" indent="0">
              <a:buClr>
                <a:srgbClr val="434343"/>
              </a:buClr>
              <a:buSzPct val="100000"/>
              <a:buNone/>
            </a:pPr>
            <a:endParaRPr lang="en-GB" sz="1867" dirty="0">
              <a:solidFill>
                <a:srgbClr val="434343"/>
              </a:solidFill>
              <a:latin typeface="Trebuchet MS"/>
              <a:ea typeface="Trebuchet MS"/>
              <a:cs typeface="Trebuchet MS"/>
              <a:sym typeface="Trebuchet MS"/>
            </a:endParaRPr>
          </a:p>
          <a:p>
            <a:pPr marL="35336" indent="0">
              <a:buClr>
                <a:srgbClr val="434343"/>
              </a:buClr>
              <a:buSzPct val="100000"/>
              <a:buNone/>
            </a:pPr>
            <a:r>
              <a:rPr lang="en-GB" sz="1867" dirty="0">
                <a:solidFill>
                  <a:srgbClr val="434343"/>
                </a:solidFill>
                <a:latin typeface="Trebuchet MS"/>
                <a:ea typeface="Trebuchet MS"/>
                <a:cs typeface="Trebuchet MS"/>
                <a:sym typeface="Trebuchet MS"/>
              </a:rPr>
              <a:t>Once an allocation is made, it is printed as a </a:t>
            </a:r>
            <a:r>
              <a:rPr lang="en-GB" sz="1867" b="1" dirty="0">
                <a:solidFill>
                  <a:srgbClr val="434343"/>
                </a:solidFill>
                <a:latin typeface="Trebuchet MS"/>
                <a:ea typeface="Trebuchet MS"/>
                <a:cs typeface="Trebuchet MS"/>
                <a:sym typeface="Trebuchet MS"/>
              </a:rPr>
              <a:t>Dispatch Note</a:t>
            </a:r>
            <a:r>
              <a:rPr lang="en-GB" sz="1867" dirty="0">
                <a:solidFill>
                  <a:srgbClr val="434343"/>
                </a:solidFill>
                <a:latin typeface="Trebuchet MS"/>
                <a:ea typeface="Trebuchet MS"/>
                <a:cs typeface="Trebuchet MS"/>
                <a:sym typeface="Trebuchet MS"/>
              </a:rPr>
              <a:t>, ready for picking</a:t>
            </a:r>
          </a:p>
        </p:txBody>
      </p:sp>
      <p:pic>
        <p:nvPicPr>
          <p:cNvPr id="110" name="Google Shape;110;p20"/>
          <p:cNvPicPr preferRelativeResize="0"/>
          <p:nvPr/>
        </p:nvPicPr>
        <p:blipFill>
          <a:blip r:embed="rId3">
            <a:alphaModFix/>
          </a:blip>
          <a:stretch>
            <a:fillRect/>
          </a:stretch>
        </p:blipFill>
        <p:spPr>
          <a:xfrm>
            <a:off x="1469293" y="3100664"/>
            <a:ext cx="7919591" cy="375733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15600" y="318567"/>
            <a:ext cx="9775661" cy="1007600"/>
          </a:xfrm>
          <a:prstGeom prst="rect">
            <a:avLst/>
          </a:prstGeom>
        </p:spPr>
        <p:txBody>
          <a:bodyPr spcFirstLastPara="1" vert="horz" wrap="square" lIns="121900" tIns="121900" rIns="121900" bIns="121900" rtlCol="0" anchor="b" anchorCtr="0">
            <a:normAutofit/>
          </a:bodyPr>
          <a:lstStyle/>
          <a:p>
            <a:pPr>
              <a:buSzPts val="990"/>
            </a:pPr>
            <a:r>
              <a:rPr lang="en-GB" sz="4000" b="1" dirty="0">
                <a:solidFill>
                  <a:srgbClr val="6AA84F"/>
                </a:solidFill>
                <a:latin typeface="Trebuchet MS"/>
                <a:ea typeface="Trebuchet MS"/>
                <a:cs typeface="Trebuchet MS"/>
                <a:sym typeface="Trebuchet MS"/>
              </a:rPr>
              <a:t>Picking food</a:t>
            </a:r>
            <a:endParaRPr sz="4000" dirty="0">
              <a:solidFill>
                <a:srgbClr val="6AA84F"/>
              </a:solidFill>
            </a:endParaRPr>
          </a:p>
        </p:txBody>
      </p:sp>
      <p:sp>
        <p:nvSpPr>
          <p:cNvPr id="116" name="Google Shape;116;p21"/>
          <p:cNvSpPr txBox="1">
            <a:spLocks noGrp="1"/>
          </p:cNvSpPr>
          <p:nvPr>
            <p:ph type="body" idx="1"/>
          </p:nvPr>
        </p:nvSpPr>
        <p:spPr>
          <a:xfrm>
            <a:off x="187570" y="1326167"/>
            <a:ext cx="6178031" cy="4766000"/>
          </a:xfrm>
          <a:prstGeom prst="rect">
            <a:avLst/>
          </a:prstGeom>
        </p:spPr>
        <p:txBody>
          <a:bodyPr spcFirstLastPara="1" vert="horz" wrap="square" lIns="121900" tIns="121900" rIns="121900" bIns="121900" rtlCol="0" anchor="t" anchorCtr="0">
            <a:normAutofit lnSpcReduction="10000"/>
          </a:bodyPr>
          <a:lstStyle/>
          <a:p>
            <a:pPr marL="529162" indent="-342900">
              <a:buClr>
                <a:srgbClr val="434343"/>
              </a:buClr>
              <a:buSzPts val="1400"/>
            </a:pPr>
            <a:r>
              <a:rPr lang="en-GB" sz="1867" dirty="0">
                <a:solidFill>
                  <a:srgbClr val="434343"/>
                </a:solidFill>
                <a:latin typeface="Trebuchet MS"/>
                <a:ea typeface="Trebuchet MS"/>
                <a:cs typeface="Trebuchet MS"/>
                <a:sym typeface="Trebuchet MS"/>
              </a:rPr>
              <a:t>Volunteers will be given the completed </a:t>
            </a:r>
            <a:r>
              <a:rPr lang="en-GB" sz="1867" b="1" dirty="0">
                <a:solidFill>
                  <a:srgbClr val="434343"/>
                </a:solidFill>
                <a:latin typeface="Trebuchet MS"/>
                <a:ea typeface="Trebuchet MS"/>
                <a:cs typeface="Trebuchet MS"/>
                <a:sym typeface="Trebuchet MS"/>
              </a:rPr>
              <a:t>Dispatch Note</a:t>
            </a:r>
            <a:r>
              <a:rPr lang="en-GB" sz="1867" dirty="0">
                <a:solidFill>
                  <a:srgbClr val="434343"/>
                </a:solidFill>
                <a:latin typeface="Trebuchet MS"/>
                <a:ea typeface="Trebuchet MS"/>
                <a:cs typeface="Trebuchet MS"/>
                <a:sym typeface="Trebuchet MS"/>
              </a:rPr>
              <a:t> with the list of every item the charity is expecting. We have created this list ourselves during </a:t>
            </a:r>
            <a:r>
              <a:rPr lang="en-GB" sz="1867" b="1" dirty="0">
                <a:solidFill>
                  <a:srgbClr val="434343"/>
                </a:solidFill>
                <a:latin typeface="Trebuchet MS"/>
                <a:ea typeface="Trebuchet MS"/>
                <a:cs typeface="Trebuchet MS"/>
                <a:sym typeface="Trebuchet MS"/>
              </a:rPr>
              <a:t>Allocating</a:t>
            </a:r>
          </a:p>
          <a:p>
            <a:pPr marL="529162" indent="-342900">
              <a:lnSpc>
                <a:spcPct val="108000"/>
              </a:lnSpc>
              <a:buClr>
                <a:srgbClr val="92D050"/>
              </a:buClr>
              <a:buSzPts val="1400"/>
            </a:pPr>
            <a:endParaRPr lang="en-GB" sz="1867" dirty="0">
              <a:solidFill>
                <a:srgbClr val="434343"/>
              </a:solidFill>
              <a:latin typeface="Trebuchet MS"/>
              <a:ea typeface="Trebuchet MS"/>
              <a:cs typeface="Trebuchet MS"/>
              <a:sym typeface="Trebuchet MS"/>
            </a:endParaRPr>
          </a:p>
          <a:p>
            <a:pPr marL="529162" indent="-342900">
              <a:buClr>
                <a:srgbClr val="434343"/>
              </a:buClr>
              <a:buSzPts val="1400"/>
            </a:pPr>
            <a:r>
              <a:rPr lang="en-GB" sz="1867" dirty="0">
                <a:solidFill>
                  <a:srgbClr val="434343"/>
                </a:solidFill>
                <a:latin typeface="Trebuchet MS"/>
                <a:ea typeface="Trebuchet MS"/>
                <a:cs typeface="Trebuchet MS"/>
                <a:sym typeface="Trebuchet MS"/>
              </a:rPr>
              <a:t>A ‘caller’ will stand and read the list and other volunteers will go around the warehouse and pick the items</a:t>
            </a:r>
          </a:p>
          <a:p>
            <a:pPr marL="529162" indent="-342900">
              <a:buClr>
                <a:srgbClr val="434343"/>
              </a:buClr>
              <a:buSzPts val="1400"/>
            </a:pPr>
            <a:endParaRPr lang="en-GB" sz="1867" dirty="0">
              <a:solidFill>
                <a:srgbClr val="434343"/>
              </a:solidFill>
              <a:latin typeface="Trebuchet MS"/>
              <a:ea typeface="Trebuchet MS"/>
              <a:cs typeface="Trebuchet MS"/>
              <a:sym typeface="Trebuchet MS"/>
            </a:endParaRPr>
          </a:p>
          <a:p>
            <a:pPr marL="529162" indent="-342900">
              <a:buClr>
                <a:srgbClr val="434343"/>
              </a:buClr>
              <a:buSzPts val="1400"/>
            </a:pPr>
            <a:r>
              <a:rPr lang="en-GB" sz="1867" dirty="0">
                <a:solidFill>
                  <a:srgbClr val="434343"/>
                </a:solidFill>
                <a:latin typeface="Trebuchet MS"/>
                <a:ea typeface="Trebuchet MS"/>
                <a:cs typeface="Trebuchet MS"/>
                <a:sym typeface="Trebuchet MS"/>
              </a:rPr>
              <a:t>This requires accuracy, attention to detail and good communication skills</a:t>
            </a:r>
          </a:p>
          <a:p>
            <a:pPr marL="639559" lvl="1" indent="-342900">
              <a:buClr>
                <a:srgbClr val="92D050"/>
              </a:buClr>
              <a:buSzPts val="1400"/>
            </a:pPr>
            <a:endParaRPr lang="nl-BE" sz="1867" dirty="0">
              <a:solidFill>
                <a:srgbClr val="434343"/>
              </a:solidFill>
              <a:latin typeface="Trebuchet MS"/>
              <a:ea typeface="Trebuchet MS"/>
              <a:cs typeface="Trebuchet MS"/>
              <a:sym typeface="Trebuchet MS"/>
            </a:endParaRPr>
          </a:p>
          <a:p>
            <a:pPr marL="529162" indent="-342900">
              <a:buClr>
                <a:srgbClr val="434343"/>
              </a:buClr>
              <a:buSzPts val="1400"/>
            </a:pPr>
            <a:r>
              <a:rPr lang="en-GB" sz="1867" dirty="0">
                <a:solidFill>
                  <a:srgbClr val="434343"/>
                </a:solidFill>
                <a:latin typeface="Trebuchet MS"/>
                <a:ea typeface="Trebuchet MS"/>
                <a:cs typeface="Trebuchet MS"/>
                <a:sym typeface="Trebuchet MS"/>
              </a:rPr>
              <a:t>It is important that food is picked correctly because it affects the stock inventory and also the charity will receive the wrong food or missing food</a:t>
            </a:r>
          </a:p>
          <a:p>
            <a:pPr marL="186262" indent="0">
              <a:buClr>
                <a:srgbClr val="434343"/>
              </a:buClr>
              <a:buSzPts val="1400"/>
              <a:buNone/>
            </a:pPr>
            <a:endParaRPr lang="en-GB" sz="1867" dirty="0">
              <a:solidFill>
                <a:srgbClr val="434343"/>
              </a:solidFill>
              <a:latin typeface="Trebuchet MS"/>
              <a:ea typeface="Trebuchet MS"/>
              <a:cs typeface="Trebuchet MS"/>
              <a:sym typeface="Trebuchet MS"/>
            </a:endParaRPr>
          </a:p>
          <a:p>
            <a:pPr marL="186262" indent="0">
              <a:buClr>
                <a:srgbClr val="92D050"/>
              </a:buClr>
              <a:buSzPts val="1400"/>
              <a:buNone/>
            </a:pPr>
            <a:r>
              <a:rPr lang="nl-BE" sz="1867" dirty="0">
                <a:solidFill>
                  <a:srgbClr val="92D050"/>
                </a:solidFill>
                <a:latin typeface="Trebuchet MS"/>
                <a:ea typeface="Trebuchet MS"/>
                <a:cs typeface="Trebuchet MS"/>
                <a:sym typeface="Trebuchet MS"/>
              </a:rPr>
              <a:t> </a:t>
            </a:r>
            <a:endParaRPr sz="1867" dirty="0">
              <a:solidFill>
                <a:srgbClr val="92D050"/>
              </a:solidFill>
              <a:latin typeface="Trebuchet MS"/>
              <a:ea typeface="Trebuchet MS"/>
              <a:cs typeface="Trebuchet MS"/>
              <a:sym typeface="Trebuchet MS"/>
            </a:endParaRPr>
          </a:p>
          <a:p>
            <a:pPr marL="0" indent="0">
              <a:buClr>
                <a:srgbClr val="92D050"/>
              </a:buClr>
              <a:buSzPts val="1400"/>
              <a:buNone/>
            </a:pPr>
            <a:endParaRPr sz="1867" dirty="0">
              <a:solidFill>
                <a:srgbClr val="92D050"/>
              </a:solidFill>
              <a:latin typeface="Trebuchet MS"/>
              <a:ea typeface="Trebuchet MS"/>
              <a:cs typeface="Trebuchet MS"/>
              <a:sym typeface="Trebuchet MS"/>
            </a:endParaRPr>
          </a:p>
        </p:txBody>
      </p:sp>
      <p:pic>
        <p:nvPicPr>
          <p:cNvPr id="117" name="Google Shape;117;p21"/>
          <p:cNvPicPr preferRelativeResize="0"/>
          <p:nvPr/>
        </p:nvPicPr>
        <p:blipFill>
          <a:blip r:embed="rId3">
            <a:alphaModFix/>
          </a:blip>
          <a:stretch>
            <a:fillRect/>
          </a:stretch>
        </p:blipFill>
        <p:spPr>
          <a:xfrm>
            <a:off x="9260234" y="1638433"/>
            <a:ext cx="2601300" cy="3550331"/>
          </a:xfrm>
          <a:prstGeom prst="rect">
            <a:avLst/>
          </a:prstGeom>
          <a:noFill/>
          <a:ln>
            <a:noFill/>
          </a:ln>
        </p:spPr>
      </p:pic>
      <p:pic>
        <p:nvPicPr>
          <p:cNvPr id="118" name="Google Shape;118;p21"/>
          <p:cNvPicPr preferRelativeResize="0"/>
          <p:nvPr/>
        </p:nvPicPr>
        <p:blipFill>
          <a:blip r:embed="rId4">
            <a:alphaModFix/>
          </a:blip>
          <a:stretch>
            <a:fillRect/>
          </a:stretch>
        </p:blipFill>
        <p:spPr>
          <a:xfrm>
            <a:off x="6365595" y="1638434"/>
            <a:ext cx="2710600" cy="3581133"/>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3034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84339" y="66667"/>
            <a:ext cx="6052000" cy="1007600"/>
          </a:xfrm>
          <a:prstGeom prst="rect">
            <a:avLst/>
          </a:prstGeom>
        </p:spPr>
        <p:txBody>
          <a:bodyPr spcFirstLastPara="1" vert="horz" wrap="square" lIns="121900" tIns="121900" rIns="121900" bIns="121900" rtlCol="0" anchor="b" anchorCtr="0">
            <a:normAutofit/>
          </a:bodyPr>
          <a:lstStyle/>
          <a:p>
            <a:pPr>
              <a:buSzPts val="990"/>
            </a:pPr>
            <a:r>
              <a:rPr lang="en-GB" sz="4000" b="1" dirty="0">
                <a:solidFill>
                  <a:srgbClr val="6AA84F"/>
                </a:solidFill>
                <a:latin typeface="Trebuchet MS"/>
                <a:ea typeface="Trebuchet MS"/>
                <a:cs typeface="Trebuchet MS"/>
                <a:sym typeface="Trebuchet MS"/>
              </a:rPr>
              <a:t>Delivery Routes </a:t>
            </a:r>
            <a:endParaRPr sz="4000" dirty="0">
              <a:solidFill>
                <a:srgbClr val="6AA84F"/>
              </a:solidFill>
            </a:endParaRPr>
          </a:p>
        </p:txBody>
      </p:sp>
      <p:sp>
        <p:nvSpPr>
          <p:cNvPr id="124" name="Google Shape;124;p22"/>
          <p:cNvSpPr txBox="1">
            <a:spLocks noGrp="1"/>
          </p:cNvSpPr>
          <p:nvPr>
            <p:ph type="body" idx="1"/>
          </p:nvPr>
        </p:nvSpPr>
        <p:spPr>
          <a:xfrm>
            <a:off x="208933" y="1326166"/>
            <a:ext cx="6730659" cy="5144972"/>
          </a:xfrm>
          <a:prstGeom prst="rect">
            <a:avLst/>
          </a:prstGeom>
        </p:spPr>
        <p:txBody>
          <a:bodyPr spcFirstLastPara="1" vert="horz" wrap="square" lIns="121900" tIns="121900" rIns="121900" bIns="121900" rtlCol="0" anchor="t" anchorCtr="0">
            <a:normAutofit/>
          </a:bodyPr>
          <a:lstStyle/>
          <a:p>
            <a:pPr marL="529162" indent="-342900">
              <a:buClr>
                <a:srgbClr val="434343"/>
              </a:buClr>
              <a:buSzPts val="1400"/>
              <a:buFont typeface="Arial" panose="020B0604020202020204" pitchFamily="34" charset="0"/>
              <a:buChar char="•"/>
            </a:pPr>
            <a:r>
              <a:rPr lang="en-GB" sz="1867" dirty="0">
                <a:solidFill>
                  <a:srgbClr val="434343"/>
                </a:solidFill>
                <a:latin typeface="Trebuchet MS"/>
                <a:ea typeface="Trebuchet MS"/>
                <a:cs typeface="Trebuchet MS"/>
                <a:sym typeface="Trebuchet MS"/>
              </a:rPr>
              <a:t>Routes planned based on the efficiency of a journey, the maximum weight a van can carry, the locations or general areas a van will travel in on that day.</a:t>
            </a:r>
          </a:p>
          <a:p>
            <a:pPr marL="879553" lvl="1" indent="-342900">
              <a:buClr>
                <a:srgbClr val="434343"/>
              </a:buClr>
              <a:buSzPts val="1400"/>
              <a:buFont typeface="Arial" panose="020B0604020202020204" pitchFamily="34" charset="0"/>
              <a:buChar char="•"/>
            </a:pPr>
            <a:endParaRPr lang="en-GB" sz="1867" dirty="0">
              <a:solidFill>
                <a:srgbClr val="434343"/>
              </a:solidFill>
              <a:latin typeface="Trebuchet MS"/>
              <a:ea typeface="Trebuchet MS"/>
              <a:cs typeface="Trebuchet MS"/>
              <a:sym typeface="Trebuchet MS"/>
            </a:endParaRPr>
          </a:p>
          <a:p>
            <a:pPr marL="529162" indent="-342900">
              <a:buClr>
                <a:srgbClr val="434343"/>
              </a:buClr>
              <a:buSzPts val="1400"/>
              <a:buFont typeface="Arial" panose="020B0604020202020204" pitchFamily="34" charset="0"/>
              <a:buChar char="•"/>
            </a:pPr>
            <a:r>
              <a:rPr lang="en-GB" sz="1867" dirty="0">
                <a:solidFill>
                  <a:srgbClr val="434343"/>
                </a:solidFill>
                <a:latin typeface="Trebuchet MS"/>
                <a:ea typeface="Trebuchet MS"/>
                <a:cs typeface="Trebuchet MS"/>
                <a:sym typeface="Trebuchet MS"/>
              </a:rPr>
              <a:t>The route is updated whenever a charity signs up. </a:t>
            </a:r>
          </a:p>
          <a:p>
            <a:pPr marL="529162" indent="-342900">
              <a:buClr>
                <a:srgbClr val="434343"/>
              </a:buClr>
              <a:buSzPts val="1400"/>
              <a:buFont typeface="Arial" panose="020B0604020202020204" pitchFamily="34" charset="0"/>
              <a:buChar char="•"/>
            </a:pPr>
            <a:endParaRPr lang="en-GB" sz="1867" dirty="0">
              <a:solidFill>
                <a:srgbClr val="434343"/>
              </a:solidFill>
              <a:latin typeface="Trebuchet MS"/>
              <a:ea typeface="Trebuchet MS"/>
              <a:cs typeface="Trebuchet MS"/>
              <a:sym typeface="Trebuchet MS"/>
            </a:endParaRPr>
          </a:p>
          <a:p>
            <a:pPr marL="529162" indent="-342900">
              <a:buClr>
                <a:srgbClr val="434343"/>
              </a:buClr>
              <a:buSzPts val="1400"/>
              <a:buFont typeface="Arial" panose="020B0604020202020204" pitchFamily="34" charset="0"/>
              <a:buChar char="•"/>
            </a:pPr>
            <a:endParaRPr lang="en-GB" sz="1867" dirty="0">
              <a:solidFill>
                <a:srgbClr val="434343"/>
              </a:solidFill>
              <a:latin typeface="Trebuchet MS"/>
              <a:ea typeface="Trebuchet MS"/>
              <a:cs typeface="Trebuchet MS"/>
              <a:sym typeface="Trebuchet MS"/>
            </a:endParaRPr>
          </a:p>
          <a:p>
            <a:pPr marL="529162" indent="-342900">
              <a:buClr>
                <a:srgbClr val="434343"/>
              </a:buClr>
              <a:buSzPts val="1400"/>
              <a:buFont typeface="Arial" panose="020B0604020202020204" pitchFamily="34" charset="0"/>
              <a:buChar char="•"/>
            </a:pPr>
            <a:r>
              <a:rPr lang="en-GB" sz="1867" dirty="0">
                <a:solidFill>
                  <a:srgbClr val="434343"/>
                </a:solidFill>
                <a:latin typeface="Trebuchet MS"/>
                <a:ea typeface="Trebuchet MS"/>
                <a:cs typeface="Trebuchet MS"/>
                <a:sym typeface="Trebuchet MS"/>
              </a:rPr>
              <a:t>Sometimes we have to refuse a charity because we have no capacity, or we can’t justify the direction or distance</a:t>
            </a:r>
          </a:p>
          <a:p>
            <a:pPr marL="879553" lvl="1" indent="-342900">
              <a:buClr>
                <a:srgbClr val="434343"/>
              </a:buClr>
              <a:buSzPts val="1400"/>
              <a:buFont typeface="Arial" panose="020B0604020202020204" pitchFamily="34" charset="0"/>
              <a:buChar char="•"/>
            </a:pPr>
            <a:endParaRPr lang="en-GB" sz="1867" dirty="0">
              <a:solidFill>
                <a:srgbClr val="434343"/>
              </a:solidFill>
              <a:latin typeface="Trebuchet MS"/>
              <a:ea typeface="Trebuchet MS"/>
              <a:cs typeface="Trebuchet MS"/>
              <a:sym typeface="Trebuchet MS"/>
            </a:endParaRPr>
          </a:p>
          <a:p>
            <a:pPr marL="529162" indent="-342900">
              <a:buClr>
                <a:srgbClr val="434343"/>
              </a:buClr>
              <a:buSzPts val="1400"/>
              <a:buFont typeface="Arial" panose="020B0604020202020204" pitchFamily="34" charset="0"/>
              <a:buChar char="•"/>
            </a:pPr>
            <a:r>
              <a:rPr lang="en-GB" sz="1867" dirty="0">
                <a:solidFill>
                  <a:srgbClr val="434343"/>
                </a:solidFill>
                <a:latin typeface="Trebuchet MS"/>
                <a:ea typeface="Trebuchet MS"/>
                <a:cs typeface="Trebuchet MS"/>
                <a:sym typeface="Trebuchet MS"/>
              </a:rPr>
              <a:t>We use Google Maps and spreadsheets to manage this manually but you can also use specific route mapping software if you have the funding - it takes a lot of work and gets complicated!</a:t>
            </a:r>
          </a:p>
          <a:p>
            <a:pPr marL="186262" indent="0">
              <a:buClr>
                <a:srgbClr val="434343"/>
              </a:buClr>
              <a:buSzPts val="1400"/>
              <a:buNone/>
            </a:pPr>
            <a:endParaRPr lang="en-GB" sz="1867" dirty="0">
              <a:solidFill>
                <a:srgbClr val="434343"/>
              </a:solidFill>
              <a:latin typeface="Trebuchet MS"/>
              <a:ea typeface="Trebuchet MS"/>
              <a:cs typeface="Trebuchet MS"/>
              <a:sym typeface="Trebuchet MS"/>
            </a:endParaRPr>
          </a:p>
          <a:p>
            <a:pPr marL="536653" lvl="1" indent="0">
              <a:buClr>
                <a:srgbClr val="434343"/>
              </a:buClr>
              <a:buSzPts val="1400"/>
              <a:buNone/>
            </a:pPr>
            <a:endParaRPr sz="2000" dirty="0">
              <a:solidFill>
                <a:srgbClr val="6AA84F"/>
              </a:solidFill>
              <a:latin typeface="Trebuchet MS"/>
              <a:ea typeface="Trebuchet MS"/>
              <a:cs typeface="Trebuchet MS"/>
              <a:sym typeface="Trebuchet MS"/>
            </a:endParaRPr>
          </a:p>
        </p:txBody>
      </p:sp>
      <p:pic>
        <p:nvPicPr>
          <p:cNvPr id="125" name="Google Shape;125;p22"/>
          <p:cNvPicPr preferRelativeResize="0"/>
          <p:nvPr/>
        </p:nvPicPr>
        <p:blipFill>
          <a:blip r:embed="rId3">
            <a:alphaModFix/>
          </a:blip>
          <a:stretch>
            <a:fillRect/>
          </a:stretch>
        </p:blipFill>
        <p:spPr>
          <a:xfrm>
            <a:off x="6939593" y="822367"/>
            <a:ext cx="1993900" cy="5435600"/>
          </a:xfrm>
          <a:prstGeom prst="rect">
            <a:avLst/>
          </a:prstGeom>
          <a:noFill/>
          <a:ln>
            <a:noFill/>
          </a:ln>
        </p:spPr>
      </p:pic>
      <p:pic>
        <p:nvPicPr>
          <p:cNvPr id="126" name="Google Shape;126;p22"/>
          <p:cNvPicPr preferRelativeResize="0"/>
          <p:nvPr/>
        </p:nvPicPr>
        <p:blipFill>
          <a:blip r:embed="rId4">
            <a:alphaModFix/>
          </a:blip>
          <a:stretch>
            <a:fillRect/>
          </a:stretch>
        </p:blipFill>
        <p:spPr>
          <a:xfrm>
            <a:off x="9045005" y="203200"/>
            <a:ext cx="2683561" cy="6451600"/>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A2D59CE94334BA6AC0D3DE3DD1317" ma:contentTypeVersion="15" ma:contentTypeDescription="Een nieuw document maken." ma:contentTypeScope="" ma:versionID="e9da61439daa19e4206313a909c36f46">
  <xsd:schema xmlns:xsd="http://www.w3.org/2001/XMLSchema" xmlns:xs="http://www.w3.org/2001/XMLSchema" xmlns:p="http://schemas.microsoft.com/office/2006/metadata/properties" xmlns:ns2="36beaf43-34c8-4d3f-afa3-b7b48e7af52c" xmlns:ns3="72a13f39-945f-4afa-82e7-c87b57abb438" targetNamespace="http://schemas.microsoft.com/office/2006/metadata/properties" ma:root="true" ma:fieldsID="a0ac46d2f90b97bae96d08d89cff51eb" ns2:_="" ns3:_="">
    <xsd:import namespace="36beaf43-34c8-4d3f-afa3-b7b48e7af52c"/>
    <xsd:import namespace="72a13f39-945f-4afa-82e7-c87b57abb4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dataOK" minOccurs="0"/>
                <xsd:element ref="ns2:statu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eaf43-34c8-4d3f-afa3-b7b48e7af5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aOK" ma:index="18" nillable="true" ma:displayName="data OK" ma:format="Dropdown" ma:internalName="dataOK">
      <xsd:simpleType>
        <xsd:restriction base="dms:Text">
          <xsd:maxLength value="255"/>
        </xsd:restriction>
      </xsd:simpleType>
    </xsd:element>
    <xsd:element name="status" ma:index="19" nillable="true" ma:displayName="status" ma:default="0" ma:internalName="status">
      <xsd:simpleType>
        <xsd:restriction base="dms:Boolea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a13f39-945f-4afa-82e7-c87b57abb43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aOK xmlns="36beaf43-34c8-4d3f-afa3-b7b48e7af52c" xsi:nil="true"/>
    <status xmlns="36beaf43-34c8-4d3f-afa3-b7b48e7af52c">false</status>
  </documentManagement>
</p:properties>
</file>

<file path=customXml/itemProps1.xml><?xml version="1.0" encoding="utf-8"?>
<ds:datastoreItem xmlns:ds="http://schemas.openxmlformats.org/officeDocument/2006/customXml" ds:itemID="{75AEE0A3-6901-4695-801B-4DCA924C7E90}"/>
</file>

<file path=customXml/itemProps2.xml><?xml version="1.0" encoding="utf-8"?>
<ds:datastoreItem xmlns:ds="http://schemas.openxmlformats.org/officeDocument/2006/customXml" ds:itemID="{68C16CFE-FAF6-429C-B36A-DA903CAAD820}"/>
</file>

<file path=customXml/itemProps3.xml><?xml version="1.0" encoding="utf-8"?>
<ds:datastoreItem xmlns:ds="http://schemas.openxmlformats.org/officeDocument/2006/customXml" ds:itemID="{221E8370-42DC-4CB9-9DE6-2EAF45805131}"/>
</file>

<file path=docProps/app.xml><?xml version="1.0" encoding="utf-8"?>
<Properties xmlns="http://schemas.openxmlformats.org/officeDocument/2006/extended-properties" xmlns:vt="http://schemas.openxmlformats.org/officeDocument/2006/docPropsVTypes">
  <TotalTime>0</TotalTime>
  <Words>1020</Words>
  <Application>Microsoft Office PowerPoint</Application>
  <PresentationFormat>Breedbeeld</PresentationFormat>
  <Paragraphs>99</Paragraphs>
  <Slides>12</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Calibri Light</vt:lpstr>
      <vt:lpstr>Trebuchet MS</vt:lpstr>
      <vt:lpstr>Wingdings</vt:lpstr>
      <vt:lpstr>Kantoorthema</vt:lpstr>
      <vt:lpstr>Food moving through the system: A simple guide from a  Warehouse Manager    </vt:lpstr>
      <vt:lpstr>Goods In</vt:lpstr>
      <vt:lpstr>Goods In</vt:lpstr>
      <vt:lpstr>Sorting food</vt:lpstr>
      <vt:lpstr>Storing food</vt:lpstr>
      <vt:lpstr>Allocating food</vt:lpstr>
      <vt:lpstr>Allocating food</vt:lpstr>
      <vt:lpstr>Picking food</vt:lpstr>
      <vt:lpstr>Delivery Routes </vt:lpstr>
      <vt:lpstr>Delivering food</vt:lpstr>
      <vt:lpstr>People</vt:lpstr>
      <vt:lpstr>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moving through the system: A simple guide from a  Warehouse Manager    </dc:title>
  <dc:creator>Miranda Poeze</dc:creator>
  <cp:lastModifiedBy>Miranda Poeze</cp:lastModifiedBy>
  <cp:revision>2</cp:revision>
  <dcterms:created xsi:type="dcterms:W3CDTF">2022-01-28T11:35:25Z</dcterms:created>
  <dcterms:modified xsi:type="dcterms:W3CDTF">2022-01-28T12:17:53Z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0x010100DBEA2D59CE94334BA6AC0D3DE3DD1317</vt:lpwstr>
  </property>
</Properties>
</file>