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BF7EBC-F6AF-4A1D-9208-0A2134520E8A}"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3038186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BF7EBC-F6AF-4A1D-9208-0A2134520E8A}"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112621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BF7EBC-F6AF-4A1D-9208-0A2134520E8A}"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362546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BF7EBC-F6AF-4A1D-9208-0A2134520E8A}"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104031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BF7EBC-F6AF-4A1D-9208-0A2134520E8A}" type="datetimeFigureOut">
              <a:rPr lang="en-GB" smtClean="0"/>
              <a:t>25/11/2019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195759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BF7EBC-F6AF-4A1D-9208-0A2134520E8A}"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2390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BF7EBC-F6AF-4A1D-9208-0A2134520E8A}" type="datetimeFigureOut">
              <a:rPr lang="en-GB" smtClean="0"/>
              <a:t>25/11/2019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51458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BF7EBC-F6AF-4A1D-9208-0A2134520E8A}" type="datetimeFigureOut">
              <a:rPr lang="en-GB" smtClean="0"/>
              <a:t>25/11/2019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415488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F7EBC-F6AF-4A1D-9208-0A2134520E8A}" type="datetimeFigureOut">
              <a:rPr lang="en-GB" smtClean="0"/>
              <a:t>25/11/2019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125068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F7EBC-F6AF-4A1D-9208-0A2134520E8A}"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399370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BF7EBC-F6AF-4A1D-9208-0A2134520E8A}" type="datetimeFigureOut">
              <a:rPr lang="en-GB" smtClean="0"/>
              <a:t>25/11/2019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11EEFA-83D9-48D0-ACBF-DF4F48D14F72}" type="slidenum">
              <a:rPr lang="en-GB" smtClean="0"/>
              <a:t>‹#›</a:t>
            </a:fld>
            <a:endParaRPr lang="en-GB"/>
          </a:p>
        </p:txBody>
      </p:sp>
    </p:spTree>
    <p:extLst>
      <p:ext uri="{BB962C8B-B14F-4D97-AF65-F5344CB8AC3E}">
        <p14:creationId xmlns:p14="http://schemas.microsoft.com/office/powerpoint/2010/main" val="294198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F7EBC-F6AF-4A1D-9208-0A2134520E8A}"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1EEFA-83D9-48D0-ACBF-DF4F48D14F72}" type="slidenum">
              <a:rPr lang="en-GB" smtClean="0"/>
              <a:t>‹#›</a:t>
            </a:fld>
            <a:endParaRPr lang="en-GB"/>
          </a:p>
        </p:txBody>
      </p:sp>
    </p:spTree>
    <p:extLst>
      <p:ext uri="{BB962C8B-B14F-4D97-AF65-F5344CB8AC3E}">
        <p14:creationId xmlns:p14="http://schemas.microsoft.com/office/powerpoint/2010/main" val="23246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splash.com/s/photos/swimmers-butterfly?utm_source=unsplash&amp;utm_medium=referral&amp;utm_content=creditCopyText" TargetMode="External"/><Relationship Id="rId2" Type="http://schemas.openxmlformats.org/officeDocument/2006/relationships/hyperlink" Target="https://unsplash.com/@gentritbsylejmani?utm_source=unsplash&amp;utm_medium=referral&amp;utm_content=creditCopyText"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6104"/>
            <a:ext cx="9144000" cy="1826937"/>
          </a:xfrm>
        </p:spPr>
        <p:txBody>
          <a:bodyPr/>
          <a:lstStyle/>
          <a:p>
            <a:r>
              <a:rPr lang="en-GB" dirty="0"/>
              <a:t>Shoulder External Impingement</a:t>
            </a:r>
          </a:p>
        </p:txBody>
      </p:sp>
      <p:sp>
        <p:nvSpPr>
          <p:cNvPr id="3" name="Subtitle 2"/>
          <p:cNvSpPr>
            <a:spLocks noGrp="1"/>
          </p:cNvSpPr>
          <p:nvPr>
            <p:ph type="subTitle" idx="1"/>
          </p:nvPr>
        </p:nvSpPr>
        <p:spPr>
          <a:xfrm>
            <a:off x="1577008" y="5380382"/>
            <a:ext cx="9144000" cy="914401"/>
          </a:xfrm>
        </p:spPr>
        <p:txBody>
          <a:bodyPr>
            <a:normAutofit fontScale="32500" lnSpcReduction="20000"/>
          </a:bodyPr>
          <a:lstStyle/>
          <a:p>
            <a:endParaRPr lang="en-GB" dirty="0" smtClean="0"/>
          </a:p>
          <a:p>
            <a:r>
              <a:rPr lang="en-GB" sz="5600" dirty="0"/>
              <a:t>Photo by </a:t>
            </a:r>
            <a:r>
              <a:rPr lang="en-GB" sz="5600" dirty="0" err="1">
                <a:hlinkClick r:id="rId2"/>
              </a:rPr>
              <a:t>Gentrit</a:t>
            </a:r>
            <a:r>
              <a:rPr lang="en-GB" sz="5600" dirty="0">
                <a:hlinkClick r:id="rId2"/>
              </a:rPr>
              <a:t> </a:t>
            </a:r>
            <a:r>
              <a:rPr lang="en-GB" sz="5600" dirty="0" err="1">
                <a:hlinkClick r:id="rId2"/>
              </a:rPr>
              <a:t>Sylejmani</a:t>
            </a:r>
            <a:r>
              <a:rPr lang="en-GB" sz="5600" dirty="0"/>
              <a:t> on </a:t>
            </a:r>
            <a:r>
              <a:rPr lang="en-GB" sz="5600" dirty="0" err="1">
                <a:hlinkClick r:id="rId3"/>
              </a:rPr>
              <a:t>Unsplash</a:t>
            </a:r>
            <a:endParaRPr lang="en-GB" sz="5600" dirty="0"/>
          </a:p>
          <a:p>
            <a:r>
              <a:rPr lang="en-GB" sz="5600" dirty="0" smtClean="0"/>
              <a:t>By Karen &amp; Rebecca</a:t>
            </a:r>
            <a:endParaRPr lang="en-GB" sz="56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399" y="2417417"/>
            <a:ext cx="4240697" cy="2827131"/>
          </a:xfrm>
          <a:prstGeom prst="rect">
            <a:avLst/>
          </a:prstGeom>
        </p:spPr>
      </p:pic>
    </p:spTree>
    <p:extLst>
      <p:ext uri="{BB962C8B-B14F-4D97-AF65-F5344CB8AC3E}">
        <p14:creationId xmlns:p14="http://schemas.microsoft.com/office/powerpoint/2010/main" val="74099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9843"/>
            <a:ext cx="10515600" cy="5910470"/>
          </a:xfrm>
        </p:spPr>
        <p:txBody>
          <a:bodyPr>
            <a:normAutofit fontScale="92500" lnSpcReduction="10000"/>
          </a:bodyPr>
          <a:lstStyle/>
          <a:p>
            <a:pPr marL="0" indent="0">
              <a:buNone/>
            </a:pPr>
            <a:r>
              <a:rPr lang="en-GB" b="1" dirty="0"/>
              <a:t>What is it?</a:t>
            </a:r>
          </a:p>
          <a:p>
            <a:pPr marL="0" indent="0">
              <a:buNone/>
            </a:pPr>
            <a:r>
              <a:rPr lang="en-GB" dirty="0"/>
              <a:t>Affects part of the shoulder know as the </a:t>
            </a:r>
            <a:r>
              <a:rPr lang="en-GB" dirty="0" err="1"/>
              <a:t>subacromial</a:t>
            </a:r>
            <a:r>
              <a:rPr lang="en-GB" dirty="0"/>
              <a:t> space (commonly referred to as </a:t>
            </a:r>
            <a:r>
              <a:rPr lang="en-GB" dirty="0" err="1"/>
              <a:t>subacromial</a:t>
            </a:r>
            <a:r>
              <a:rPr lang="en-GB" dirty="0"/>
              <a:t> impingement).</a:t>
            </a:r>
          </a:p>
          <a:p>
            <a:pPr marL="0" indent="0">
              <a:buNone/>
            </a:pPr>
            <a:r>
              <a:rPr lang="en-GB" dirty="0"/>
              <a:t>‘It is the mechanical encroachment of the soft tissue (bursa, rotator cuff tendons) in the </a:t>
            </a:r>
            <a:r>
              <a:rPr lang="en-GB" dirty="0" err="1"/>
              <a:t>subacromial</a:t>
            </a:r>
            <a:r>
              <a:rPr lang="en-GB" dirty="0"/>
              <a:t> space between the humeral head and the acromial arch. This encroachment takes place in the midrange of motions, often causing a ‘painful arc’ during active abduction.’ (Cools, 2017</a:t>
            </a:r>
            <a:r>
              <a:rPr lang="en-GB" dirty="0" smtClean="0"/>
              <a:t>).</a:t>
            </a:r>
          </a:p>
          <a:p>
            <a:pPr marL="0" indent="0">
              <a:buNone/>
            </a:pPr>
            <a:r>
              <a:rPr lang="en-GB" dirty="0" err="1" smtClean="0"/>
              <a:t>Subacromial</a:t>
            </a:r>
            <a:r>
              <a:rPr lang="en-GB" dirty="0" smtClean="0"/>
              <a:t> Impingement is not a pathology but a clinical impression and can result in other shoulder pathologies e.g. Scapula </a:t>
            </a:r>
            <a:r>
              <a:rPr lang="en-GB" dirty="0" err="1" smtClean="0"/>
              <a:t>Dykinesis</a:t>
            </a:r>
            <a:r>
              <a:rPr lang="en-GB" dirty="0" smtClean="0"/>
              <a:t>, RC instability</a:t>
            </a:r>
            <a:endParaRPr lang="en-GB" dirty="0"/>
          </a:p>
          <a:p>
            <a:pPr marL="0" indent="0">
              <a:buNone/>
            </a:pPr>
            <a:r>
              <a:rPr lang="en-GB" b="1" dirty="0"/>
              <a:t>Prevalence</a:t>
            </a:r>
          </a:p>
          <a:p>
            <a:pPr marL="0" indent="0">
              <a:buNone/>
            </a:pPr>
            <a:r>
              <a:rPr lang="en-GB" dirty="0"/>
              <a:t>Prevalent in swimmers, basketball players and tennis players (</a:t>
            </a:r>
            <a:r>
              <a:rPr lang="en-GB" dirty="0" err="1"/>
              <a:t>Efstratiadis</a:t>
            </a:r>
            <a:r>
              <a:rPr lang="en-GB" dirty="0"/>
              <a:t> et al., 2017). Also affects construction workers, painter &amp; decorators. </a:t>
            </a:r>
          </a:p>
          <a:p>
            <a:pPr marL="0" indent="0">
              <a:buNone/>
            </a:pPr>
            <a:r>
              <a:rPr lang="en-GB" dirty="0"/>
              <a:t>Most at risk in individuals with previous dislocation injuries, &gt;40 </a:t>
            </a:r>
            <a:r>
              <a:rPr lang="en-GB" dirty="0" err="1"/>
              <a:t>yrs</a:t>
            </a:r>
            <a:r>
              <a:rPr lang="en-GB" dirty="0"/>
              <a:t> and above (can present in younger patients), individuals with unusually shaped acromion (</a:t>
            </a:r>
            <a:r>
              <a:rPr lang="en-GB" dirty="0" err="1"/>
              <a:t>Garving</a:t>
            </a:r>
            <a:r>
              <a:rPr lang="en-GB" dirty="0"/>
              <a:t>, </a:t>
            </a:r>
            <a:r>
              <a:rPr lang="en-GB" dirty="0" err="1"/>
              <a:t>Jakob</a:t>
            </a:r>
            <a:r>
              <a:rPr lang="en-GB" dirty="0"/>
              <a:t>, Bauer, </a:t>
            </a:r>
            <a:r>
              <a:rPr lang="en-GB" dirty="0" err="1"/>
              <a:t>Nadjar</a:t>
            </a:r>
            <a:r>
              <a:rPr lang="en-GB" dirty="0"/>
              <a:t>, &amp; Brunner, 2017).</a:t>
            </a:r>
          </a:p>
          <a:p>
            <a:pPr marL="0" indent="0">
              <a:buNone/>
            </a:pPr>
            <a:endParaRPr lang="en-GB" dirty="0"/>
          </a:p>
        </p:txBody>
      </p:sp>
    </p:spTree>
    <p:extLst>
      <p:ext uri="{BB962C8B-B14F-4D97-AF65-F5344CB8AC3E}">
        <p14:creationId xmlns:p14="http://schemas.microsoft.com/office/powerpoint/2010/main" val="2217236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9357"/>
            <a:ext cx="10515600" cy="5527606"/>
          </a:xfrm>
        </p:spPr>
        <p:txBody>
          <a:bodyPr>
            <a:normAutofit fontScale="92500" lnSpcReduction="20000"/>
          </a:bodyPr>
          <a:lstStyle/>
          <a:p>
            <a:pPr marL="0" indent="0">
              <a:buNone/>
            </a:pPr>
            <a:r>
              <a:rPr lang="en-GB" b="1" dirty="0"/>
              <a:t>Mechanism of injury:</a:t>
            </a:r>
            <a:r>
              <a:rPr lang="en-GB" dirty="0"/>
              <a:t> Overuse injury</a:t>
            </a:r>
          </a:p>
          <a:p>
            <a:pPr marL="0" indent="0">
              <a:buNone/>
            </a:pPr>
            <a:endParaRPr lang="en-GB" dirty="0"/>
          </a:p>
          <a:p>
            <a:pPr marL="0" indent="0">
              <a:buNone/>
            </a:pPr>
            <a:r>
              <a:rPr lang="en-GB" dirty="0"/>
              <a:t>Causes of external impingement can be divided into 2 categories:</a:t>
            </a:r>
          </a:p>
          <a:p>
            <a:pPr marL="0" indent="0">
              <a:buNone/>
            </a:pPr>
            <a:endParaRPr lang="en-GB" dirty="0"/>
          </a:p>
          <a:p>
            <a:pPr marL="0" indent="0">
              <a:spcBef>
                <a:spcPts val="0"/>
              </a:spcBef>
              <a:buNone/>
            </a:pPr>
            <a:r>
              <a:rPr lang="en-GB" b="1" i="1" dirty="0"/>
              <a:t>Primary</a:t>
            </a:r>
            <a:r>
              <a:rPr lang="en-GB" dirty="0"/>
              <a:t> – Most common cause and accounts for 40% of shoulder pain</a:t>
            </a:r>
          </a:p>
          <a:p>
            <a:pPr>
              <a:spcBef>
                <a:spcPts val="0"/>
              </a:spcBef>
            </a:pPr>
            <a:r>
              <a:rPr lang="en-GB" dirty="0" err="1"/>
              <a:t>Subacromial</a:t>
            </a:r>
            <a:r>
              <a:rPr lang="en-GB" dirty="0"/>
              <a:t> bone spur</a:t>
            </a:r>
          </a:p>
          <a:p>
            <a:pPr>
              <a:spcBef>
                <a:spcPts val="0"/>
              </a:spcBef>
            </a:pPr>
            <a:r>
              <a:rPr lang="en-GB" dirty="0" err="1"/>
              <a:t>Subacromial</a:t>
            </a:r>
            <a:r>
              <a:rPr lang="en-GB" dirty="0"/>
              <a:t> abnormality (hooked shaped acromion), congenital abnormality (OS </a:t>
            </a:r>
            <a:r>
              <a:rPr lang="en-GB" dirty="0" err="1"/>
              <a:t>Acromiale</a:t>
            </a:r>
            <a:r>
              <a:rPr lang="en-GB" dirty="0"/>
              <a:t> or osteophyte formation)</a:t>
            </a:r>
          </a:p>
          <a:p>
            <a:pPr>
              <a:spcBef>
                <a:spcPts val="0"/>
              </a:spcBef>
            </a:pPr>
            <a:r>
              <a:rPr lang="en-GB" dirty="0"/>
              <a:t>Swelling in </a:t>
            </a:r>
            <a:r>
              <a:rPr lang="en-GB" dirty="0" err="1"/>
              <a:t>subacromial</a:t>
            </a:r>
            <a:r>
              <a:rPr lang="en-GB" dirty="0"/>
              <a:t> space (</a:t>
            </a:r>
            <a:r>
              <a:rPr lang="en-GB" dirty="0" err="1"/>
              <a:t>subacromial</a:t>
            </a:r>
            <a:r>
              <a:rPr lang="en-GB" dirty="0"/>
              <a:t> bursa),</a:t>
            </a:r>
          </a:p>
          <a:p>
            <a:pPr>
              <a:spcBef>
                <a:spcPts val="0"/>
              </a:spcBef>
            </a:pPr>
            <a:r>
              <a:rPr lang="en-GB" dirty="0"/>
              <a:t>Bursal hypertrophy.</a:t>
            </a:r>
          </a:p>
          <a:p>
            <a:pPr marL="0" indent="0">
              <a:spcBef>
                <a:spcPts val="0"/>
              </a:spcBef>
              <a:buNone/>
            </a:pPr>
            <a:endParaRPr lang="en-GB" dirty="0"/>
          </a:p>
          <a:p>
            <a:pPr marL="0" indent="0">
              <a:spcBef>
                <a:spcPts val="0"/>
              </a:spcBef>
              <a:buNone/>
            </a:pPr>
            <a:r>
              <a:rPr lang="en-GB" b="1" i="1" dirty="0"/>
              <a:t>Secondary</a:t>
            </a:r>
            <a:r>
              <a:rPr lang="en-GB" dirty="0"/>
              <a:t> </a:t>
            </a:r>
          </a:p>
          <a:p>
            <a:pPr>
              <a:spcBef>
                <a:spcPts val="0"/>
              </a:spcBef>
            </a:pPr>
            <a:r>
              <a:rPr lang="en-GB" dirty="0"/>
              <a:t>Improper Rotator Cuff outlet size – due to inadequate muscular stabilisation of the scapula</a:t>
            </a:r>
          </a:p>
          <a:p>
            <a:pPr>
              <a:spcBef>
                <a:spcPts val="0"/>
              </a:spcBef>
            </a:pPr>
            <a:r>
              <a:rPr lang="en-GB" dirty="0"/>
              <a:t>Rotator cuff weakness, instability. </a:t>
            </a:r>
          </a:p>
          <a:p>
            <a:pPr marL="0" indent="0">
              <a:spcBef>
                <a:spcPts val="0"/>
              </a:spcBef>
              <a:buNone/>
            </a:pPr>
            <a:endParaRPr lang="en-GB" dirty="0"/>
          </a:p>
          <a:p>
            <a:pPr marL="0" indent="0">
              <a:spcBef>
                <a:spcPts val="0"/>
              </a:spcBef>
              <a:buNone/>
            </a:pPr>
            <a:r>
              <a:rPr lang="en-GB" dirty="0"/>
              <a:t>Affects younger throwing athletes &lt;35 years. Fairly uncommon compared to primary external impingement.</a:t>
            </a:r>
            <a:endParaRPr lang="en-GB" b="1" i="1" dirty="0"/>
          </a:p>
        </p:txBody>
      </p:sp>
    </p:spTree>
    <p:extLst>
      <p:ext uri="{BB962C8B-B14F-4D97-AF65-F5344CB8AC3E}">
        <p14:creationId xmlns:p14="http://schemas.microsoft.com/office/powerpoint/2010/main" val="396744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9843"/>
            <a:ext cx="10515600" cy="5607120"/>
          </a:xfrm>
        </p:spPr>
        <p:txBody>
          <a:bodyPr>
            <a:normAutofit/>
          </a:bodyPr>
          <a:lstStyle/>
          <a:p>
            <a:pPr marL="0" indent="0">
              <a:buNone/>
            </a:pPr>
            <a:r>
              <a:rPr lang="en-GB" b="1" dirty="0"/>
              <a:t>Subjective Assessment:</a:t>
            </a:r>
            <a:r>
              <a:rPr lang="en-GB" dirty="0"/>
              <a:t>  </a:t>
            </a:r>
          </a:p>
          <a:p>
            <a:r>
              <a:rPr lang="en-GB" dirty="0"/>
              <a:t>Establish onset: acute, subacute, chronic</a:t>
            </a:r>
          </a:p>
          <a:p>
            <a:r>
              <a:rPr lang="en-GB" dirty="0"/>
              <a:t>Pain: exact site of pain, severity, affects on ADL &amp; sporting activities, aggravating/easing factors, does pain travel or radiate</a:t>
            </a:r>
          </a:p>
          <a:p>
            <a:r>
              <a:rPr lang="en-GB" dirty="0"/>
              <a:t>Red flag conditions/Contraindications - THREADS.</a:t>
            </a:r>
          </a:p>
          <a:p>
            <a:r>
              <a:rPr lang="en-GB" dirty="0"/>
              <a:t>Past/present injuries &amp; clarify exact treatments for conditions. </a:t>
            </a:r>
          </a:p>
          <a:p>
            <a:r>
              <a:rPr lang="en-GB" dirty="0"/>
              <a:t>Look for predisposing problems – training load, </a:t>
            </a:r>
            <a:r>
              <a:rPr lang="en-GB" dirty="0" err="1"/>
              <a:t>pyscho</a:t>
            </a:r>
            <a:r>
              <a:rPr lang="en-GB" dirty="0"/>
              <a:t>/social issues.</a:t>
            </a:r>
          </a:p>
          <a:p>
            <a:pPr marL="0" indent="0">
              <a:buNone/>
            </a:pPr>
            <a:endParaRPr lang="en-GB" dirty="0"/>
          </a:p>
          <a:p>
            <a:pPr marL="0" indent="0">
              <a:buNone/>
            </a:pPr>
            <a:r>
              <a:rPr lang="en-GB" dirty="0"/>
              <a:t>Patient may c/o of painful arc of motion, pain when lying on their side, pain worse at night, minor but constant pain in arm. Pain travels from anterior shoulder to lateral side of arm, shoulder weakness. Catching or locking.</a:t>
            </a:r>
          </a:p>
          <a:p>
            <a:pPr marL="0" indent="0">
              <a:buNone/>
            </a:pPr>
            <a:endParaRPr lang="en-GB" dirty="0"/>
          </a:p>
        </p:txBody>
      </p:sp>
    </p:spTree>
    <p:extLst>
      <p:ext uri="{BB962C8B-B14F-4D97-AF65-F5344CB8AC3E}">
        <p14:creationId xmlns:p14="http://schemas.microsoft.com/office/powerpoint/2010/main" val="143571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0965" y="410816"/>
            <a:ext cx="10515600" cy="6122505"/>
          </a:xfrm>
        </p:spPr>
        <p:txBody>
          <a:bodyPr>
            <a:normAutofit fontScale="70000" lnSpcReduction="20000"/>
          </a:bodyPr>
          <a:lstStyle/>
          <a:p>
            <a:pPr marL="0" indent="0">
              <a:buNone/>
            </a:pPr>
            <a:r>
              <a:rPr lang="en-GB" sz="3400" b="1" dirty="0"/>
              <a:t>Objective Assessment:</a:t>
            </a:r>
            <a:endParaRPr lang="en-GB" sz="3400" dirty="0"/>
          </a:p>
          <a:p>
            <a:pPr marL="0" indent="0">
              <a:buNone/>
            </a:pPr>
            <a:r>
              <a:rPr lang="en-GB" sz="3400" b="1" dirty="0"/>
              <a:t>Observe</a:t>
            </a:r>
            <a:r>
              <a:rPr lang="en-GB" sz="3400" dirty="0"/>
              <a:t> patient front, back &amp; side. Look for asymmetry of bony points, muscle bulk, scapular motion, shoulder height, spinal curves, head position and general posture, AC and SC protuberances.</a:t>
            </a:r>
          </a:p>
          <a:p>
            <a:pPr marL="0" indent="0">
              <a:buNone/>
            </a:pPr>
            <a:r>
              <a:rPr lang="en-GB" sz="3400" b="1" dirty="0"/>
              <a:t>Palpate</a:t>
            </a:r>
            <a:r>
              <a:rPr lang="en-GB" sz="3400" dirty="0"/>
              <a:t> bony points, muscles, tendons and ligaments. There may be tenderness in the RC tendon region. </a:t>
            </a:r>
          </a:p>
          <a:p>
            <a:pPr marL="0" indent="0">
              <a:buNone/>
            </a:pPr>
            <a:r>
              <a:rPr lang="en-GB" sz="3400" b="1" dirty="0"/>
              <a:t>Clear joints above &amp; below</a:t>
            </a:r>
            <a:r>
              <a:rPr lang="en-GB" sz="3400" dirty="0"/>
              <a:t> Cervical spine &amp; elbow – active </a:t>
            </a:r>
            <a:r>
              <a:rPr lang="en-GB" sz="3400" dirty="0" err="1"/>
              <a:t>mvmts</a:t>
            </a:r>
            <a:r>
              <a:rPr lang="en-GB" sz="3400" dirty="0"/>
              <a:t> with o/p checking for pain</a:t>
            </a:r>
          </a:p>
          <a:p>
            <a:pPr marL="0" indent="0">
              <a:buNone/>
            </a:pPr>
            <a:r>
              <a:rPr lang="en-GB" sz="3400" dirty="0"/>
              <a:t>In movements of flexion, extension, abduction, adduction, internal rotation, external rotation, elevation, depression, protraction &amp; retraction:</a:t>
            </a:r>
          </a:p>
          <a:p>
            <a:pPr marL="0" indent="0">
              <a:buNone/>
            </a:pPr>
            <a:r>
              <a:rPr lang="en-GB" sz="3400" b="1" dirty="0"/>
              <a:t>Assess</a:t>
            </a:r>
            <a:endParaRPr lang="en-GB" sz="3400" dirty="0"/>
          </a:p>
          <a:p>
            <a:pPr marL="0" indent="0">
              <a:buNone/>
            </a:pPr>
            <a:r>
              <a:rPr lang="en-GB" sz="3400" dirty="0"/>
              <a:t>Active ROM checking for range &amp; pain – for external impingement looking for </a:t>
            </a:r>
            <a:r>
              <a:rPr lang="en-GB" sz="3400" dirty="0">
                <a:latin typeface="Calibri" panose="020F0502020204030204" pitchFamily="34" charset="0"/>
                <a:cs typeface="Calibri" panose="020F0502020204030204" pitchFamily="34" charset="0"/>
              </a:rPr>
              <a:t>↑ pain &amp; ↓ROM in arcs of flexion &amp; abduction</a:t>
            </a:r>
            <a:r>
              <a:rPr lang="en-GB" sz="3400" dirty="0"/>
              <a:t> </a:t>
            </a:r>
          </a:p>
          <a:p>
            <a:pPr marL="0" indent="0">
              <a:buNone/>
            </a:pPr>
            <a:r>
              <a:rPr lang="en-GB" sz="3400" dirty="0"/>
              <a:t>Passive ROM with o/p checking for range &amp; end feel</a:t>
            </a:r>
          </a:p>
          <a:p>
            <a:pPr marL="0" indent="0">
              <a:buNone/>
            </a:pPr>
            <a:r>
              <a:rPr lang="en-GB" sz="3400" dirty="0"/>
              <a:t>Resisted ROM checking for muscle strength &amp; pain. Looking for weakness of RC muscles, early fatigue and instability. Pain without weakness could be tendinopathy, weakness could indicate muscle tears.</a:t>
            </a:r>
          </a:p>
          <a:p>
            <a:pPr marL="0" indent="0">
              <a:buNone/>
            </a:pPr>
            <a:r>
              <a:rPr lang="en-GB" sz="3400" dirty="0"/>
              <a:t>Carry out special tests based upon findings of the subjective &amp; objective assessment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b="1" dirty="0"/>
          </a:p>
        </p:txBody>
      </p:sp>
    </p:spTree>
    <p:extLst>
      <p:ext uri="{BB962C8B-B14F-4D97-AF65-F5344CB8AC3E}">
        <p14:creationId xmlns:p14="http://schemas.microsoft.com/office/powerpoint/2010/main" val="36181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911" y="225287"/>
            <a:ext cx="11181522" cy="6414054"/>
          </a:xfrm>
        </p:spPr>
        <p:txBody>
          <a:bodyPr/>
          <a:lstStyle/>
          <a:p>
            <a:pPr marL="0" indent="0">
              <a:buNone/>
            </a:pPr>
            <a:r>
              <a:rPr lang="en-GB" b="1" dirty="0"/>
              <a:t>Differential Diagnosis</a:t>
            </a:r>
          </a:p>
        </p:txBody>
      </p:sp>
      <p:grpSp>
        <p:nvGrpSpPr>
          <p:cNvPr id="19" name="Group 18"/>
          <p:cNvGrpSpPr/>
          <p:nvPr/>
        </p:nvGrpSpPr>
        <p:grpSpPr>
          <a:xfrm>
            <a:off x="652670" y="796551"/>
            <a:ext cx="11062252" cy="5023188"/>
            <a:chOff x="838200" y="809803"/>
            <a:chExt cx="11062252" cy="5023188"/>
          </a:xfrm>
        </p:grpSpPr>
        <p:sp>
          <p:nvSpPr>
            <p:cNvPr id="2" name="TextBox 1">
              <a:extLst>
                <a:ext uri="{FF2B5EF4-FFF2-40B4-BE49-F238E27FC236}">
                  <a16:creationId xmlns:a16="http://schemas.microsoft.com/office/drawing/2014/main" xmlns="" id="{F000A94E-6EE6-4538-8AD5-3005C0B95762}"/>
                </a:ext>
              </a:extLst>
            </p:cNvPr>
            <p:cNvSpPr txBox="1"/>
            <p:nvPr/>
          </p:nvSpPr>
          <p:spPr>
            <a:xfrm>
              <a:off x="4657725" y="819150"/>
              <a:ext cx="2505075" cy="369332"/>
            </a:xfrm>
            <a:prstGeom prst="rect">
              <a:avLst/>
            </a:prstGeom>
            <a:noFill/>
            <a:ln>
              <a:solidFill>
                <a:schemeClr val="tx1"/>
              </a:solidFill>
            </a:ln>
          </p:spPr>
          <p:txBody>
            <a:bodyPr wrap="square" rtlCol="0">
              <a:spAutoFit/>
            </a:bodyPr>
            <a:lstStyle/>
            <a:p>
              <a:r>
                <a:rPr lang="en-GB" dirty="0"/>
                <a:t>Impingement Symptoms</a:t>
              </a:r>
            </a:p>
          </p:txBody>
        </p:sp>
        <p:sp>
          <p:nvSpPr>
            <p:cNvPr id="4" name="TextBox 3">
              <a:extLst>
                <a:ext uri="{FF2B5EF4-FFF2-40B4-BE49-F238E27FC236}">
                  <a16:creationId xmlns:a16="http://schemas.microsoft.com/office/drawing/2014/main" xmlns="" id="{EEE32DFF-67B0-4935-977E-FAFD56912255}"/>
                </a:ext>
              </a:extLst>
            </p:cNvPr>
            <p:cNvSpPr txBox="1"/>
            <p:nvPr/>
          </p:nvSpPr>
          <p:spPr>
            <a:xfrm>
              <a:off x="1323975" y="2484477"/>
              <a:ext cx="3648075" cy="369332"/>
            </a:xfrm>
            <a:prstGeom prst="rect">
              <a:avLst/>
            </a:prstGeom>
            <a:noFill/>
            <a:ln>
              <a:solidFill>
                <a:schemeClr val="tx1"/>
              </a:solidFill>
            </a:ln>
          </p:spPr>
          <p:txBody>
            <a:bodyPr wrap="square" rtlCol="0">
              <a:spAutoFit/>
            </a:bodyPr>
            <a:lstStyle/>
            <a:p>
              <a:r>
                <a:rPr lang="en-GB" dirty="0"/>
                <a:t>External Subacromial Impingement</a:t>
              </a:r>
            </a:p>
          </p:txBody>
        </p:sp>
        <p:sp>
          <p:nvSpPr>
            <p:cNvPr id="5" name="TextBox 4">
              <a:extLst>
                <a:ext uri="{FF2B5EF4-FFF2-40B4-BE49-F238E27FC236}">
                  <a16:creationId xmlns:a16="http://schemas.microsoft.com/office/drawing/2014/main" xmlns="" id="{E36C5CD6-8F9F-480B-98CA-330F5163D204}"/>
                </a:ext>
              </a:extLst>
            </p:cNvPr>
            <p:cNvSpPr txBox="1"/>
            <p:nvPr/>
          </p:nvSpPr>
          <p:spPr>
            <a:xfrm>
              <a:off x="6962775" y="2484477"/>
              <a:ext cx="3648075" cy="369332"/>
            </a:xfrm>
            <a:prstGeom prst="rect">
              <a:avLst/>
            </a:prstGeom>
            <a:noFill/>
            <a:ln>
              <a:solidFill>
                <a:schemeClr val="tx1"/>
              </a:solidFill>
            </a:ln>
          </p:spPr>
          <p:txBody>
            <a:bodyPr wrap="square" rtlCol="0">
              <a:spAutoFit/>
            </a:bodyPr>
            <a:lstStyle/>
            <a:p>
              <a:r>
                <a:rPr lang="en-GB" dirty="0"/>
                <a:t>Internal Subacromial Impingement</a:t>
              </a:r>
            </a:p>
          </p:txBody>
        </p:sp>
        <p:sp>
          <p:nvSpPr>
            <p:cNvPr id="6" name="TextBox 5">
              <a:extLst>
                <a:ext uri="{FF2B5EF4-FFF2-40B4-BE49-F238E27FC236}">
                  <a16:creationId xmlns:a16="http://schemas.microsoft.com/office/drawing/2014/main" xmlns="" id="{76131AF8-16C9-4523-A303-172459E1D034}"/>
                </a:ext>
              </a:extLst>
            </p:cNvPr>
            <p:cNvSpPr txBox="1"/>
            <p:nvPr/>
          </p:nvSpPr>
          <p:spPr>
            <a:xfrm>
              <a:off x="1133475" y="4004192"/>
              <a:ext cx="2257425" cy="369332"/>
            </a:xfrm>
            <a:prstGeom prst="rect">
              <a:avLst/>
            </a:prstGeom>
            <a:noFill/>
            <a:ln>
              <a:solidFill>
                <a:schemeClr val="tx1"/>
              </a:solidFill>
            </a:ln>
          </p:spPr>
          <p:txBody>
            <a:bodyPr wrap="square" rtlCol="0">
              <a:spAutoFit/>
            </a:bodyPr>
            <a:lstStyle/>
            <a:p>
              <a:r>
                <a:rPr lang="en-GB" dirty="0"/>
                <a:t>Primary Impingement</a:t>
              </a:r>
            </a:p>
          </p:txBody>
        </p:sp>
        <p:sp>
          <p:nvSpPr>
            <p:cNvPr id="7" name="TextBox 6">
              <a:extLst>
                <a:ext uri="{FF2B5EF4-FFF2-40B4-BE49-F238E27FC236}">
                  <a16:creationId xmlns:a16="http://schemas.microsoft.com/office/drawing/2014/main" xmlns="" id="{33FD7976-58F5-4673-B7F2-C5260B07B085}"/>
                </a:ext>
              </a:extLst>
            </p:cNvPr>
            <p:cNvSpPr txBox="1"/>
            <p:nvPr/>
          </p:nvSpPr>
          <p:spPr>
            <a:xfrm>
              <a:off x="4848225" y="4004192"/>
              <a:ext cx="2495550" cy="369332"/>
            </a:xfrm>
            <a:prstGeom prst="rect">
              <a:avLst/>
            </a:prstGeom>
            <a:noFill/>
            <a:ln>
              <a:solidFill>
                <a:schemeClr val="tx1"/>
              </a:solidFill>
            </a:ln>
          </p:spPr>
          <p:txBody>
            <a:bodyPr wrap="square" rtlCol="0">
              <a:spAutoFit/>
            </a:bodyPr>
            <a:lstStyle/>
            <a:p>
              <a:r>
                <a:rPr lang="en-GB" dirty="0"/>
                <a:t>Secondary Impingement</a:t>
              </a:r>
            </a:p>
          </p:txBody>
        </p:sp>
        <p:sp>
          <p:nvSpPr>
            <p:cNvPr id="8" name="TextBox 7">
              <a:extLst>
                <a:ext uri="{FF2B5EF4-FFF2-40B4-BE49-F238E27FC236}">
                  <a16:creationId xmlns:a16="http://schemas.microsoft.com/office/drawing/2014/main" xmlns="" id="{32B8F0B6-FEAC-4101-AD87-75D0A461DAAA}"/>
                </a:ext>
              </a:extLst>
            </p:cNvPr>
            <p:cNvSpPr txBox="1"/>
            <p:nvPr/>
          </p:nvSpPr>
          <p:spPr>
            <a:xfrm>
              <a:off x="1085850" y="5463659"/>
              <a:ext cx="2352675" cy="369332"/>
            </a:xfrm>
            <a:prstGeom prst="rect">
              <a:avLst/>
            </a:prstGeom>
            <a:noFill/>
            <a:ln>
              <a:solidFill>
                <a:schemeClr val="tx1"/>
              </a:solidFill>
            </a:ln>
          </p:spPr>
          <p:txBody>
            <a:bodyPr wrap="square" rtlCol="0">
              <a:spAutoFit/>
            </a:bodyPr>
            <a:lstStyle/>
            <a:p>
              <a:r>
                <a:rPr lang="en-GB" dirty="0"/>
                <a:t>Rotator Cuff Pathology</a:t>
              </a:r>
            </a:p>
          </p:txBody>
        </p:sp>
        <p:sp>
          <p:nvSpPr>
            <p:cNvPr id="9" name="TextBox 8">
              <a:extLst>
                <a:ext uri="{FF2B5EF4-FFF2-40B4-BE49-F238E27FC236}">
                  <a16:creationId xmlns:a16="http://schemas.microsoft.com/office/drawing/2014/main" xmlns="" id="{9C09D0A3-B4B6-4C65-B36F-F2478A342C68}"/>
                </a:ext>
              </a:extLst>
            </p:cNvPr>
            <p:cNvSpPr txBox="1"/>
            <p:nvPr/>
          </p:nvSpPr>
          <p:spPr>
            <a:xfrm>
              <a:off x="3776662" y="5463659"/>
              <a:ext cx="1985963" cy="369332"/>
            </a:xfrm>
            <a:prstGeom prst="rect">
              <a:avLst/>
            </a:prstGeom>
            <a:noFill/>
            <a:ln>
              <a:solidFill>
                <a:schemeClr val="tx1"/>
              </a:solidFill>
            </a:ln>
          </p:spPr>
          <p:txBody>
            <a:bodyPr wrap="square" rtlCol="0">
              <a:spAutoFit/>
            </a:bodyPr>
            <a:lstStyle/>
            <a:p>
              <a:r>
                <a:rPr lang="en-GB" dirty="0"/>
                <a:t>Scapular Dyskinesis</a:t>
              </a:r>
            </a:p>
          </p:txBody>
        </p:sp>
        <p:sp>
          <p:nvSpPr>
            <p:cNvPr id="10" name="TextBox 9">
              <a:extLst>
                <a:ext uri="{FF2B5EF4-FFF2-40B4-BE49-F238E27FC236}">
                  <a16:creationId xmlns:a16="http://schemas.microsoft.com/office/drawing/2014/main" xmlns="" id="{41710AB2-F163-4AB4-9CFD-75782575EF54}"/>
                </a:ext>
              </a:extLst>
            </p:cNvPr>
            <p:cNvSpPr txBox="1"/>
            <p:nvPr/>
          </p:nvSpPr>
          <p:spPr>
            <a:xfrm>
              <a:off x="6053138" y="5463659"/>
              <a:ext cx="1157288" cy="369332"/>
            </a:xfrm>
            <a:prstGeom prst="rect">
              <a:avLst/>
            </a:prstGeom>
            <a:noFill/>
            <a:ln>
              <a:solidFill>
                <a:schemeClr val="tx1"/>
              </a:solidFill>
            </a:ln>
          </p:spPr>
          <p:txBody>
            <a:bodyPr wrap="square" rtlCol="0">
              <a:spAutoFit/>
            </a:bodyPr>
            <a:lstStyle/>
            <a:p>
              <a:r>
                <a:rPr lang="en-GB" dirty="0"/>
                <a:t>Instability</a:t>
              </a:r>
            </a:p>
          </p:txBody>
        </p:sp>
        <p:sp>
          <p:nvSpPr>
            <p:cNvPr id="11" name="TextBox 10">
              <a:extLst>
                <a:ext uri="{FF2B5EF4-FFF2-40B4-BE49-F238E27FC236}">
                  <a16:creationId xmlns:a16="http://schemas.microsoft.com/office/drawing/2014/main" xmlns="" id="{B2B549D1-41C0-4661-B4DD-EA8BFC284158}"/>
                </a:ext>
              </a:extLst>
            </p:cNvPr>
            <p:cNvSpPr txBox="1"/>
            <p:nvPr/>
          </p:nvSpPr>
          <p:spPr>
            <a:xfrm>
              <a:off x="7715249" y="5456276"/>
              <a:ext cx="2352675" cy="369332"/>
            </a:xfrm>
            <a:prstGeom prst="rect">
              <a:avLst/>
            </a:prstGeom>
            <a:noFill/>
            <a:ln>
              <a:solidFill>
                <a:schemeClr val="tx1"/>
              </a:solidFill>
            </a:ln>
          </p:spPr>
          <p:txBody>
            <a:bodyPr wrap="square" rtlCol="0">
              <a:spAutoFit/>
            </a:bodyPr>
            <a:lstStyle/>
            <a:p>
              <a:r>
                <a:rPr lang="en-GB" dirty="0"/>
                <a:t>Biceps SLAP Pathology</a:t>
              </a:r>
            </a:p>
          </p:txBody>
        </p:sp>
        <p:sp>
          <p:nvSpPr>
            <p:cNvPr id="12" name="TextBox 11">
              <a:extLst>
                <a:ext uri="{FF2B5EF4-FFF2-40B4-BE49-F238E27FC236}">
                  <a16:creationId xmlns:a16="http://schemas.microsoft.com/office/drawing/2014/main" xmlns="" id="{FAC7708F-A4C1-467D-AEDD-DC26F48CE6FF}"/>
                </a:ext>
              </a:extLst>
            </p:cNvPr>
            <p:cNvSpPr txBox="1"/>
            <p:nvPr/>
          </p:nvSpPr>
          <p:spPr>
            <a:xfrm>
              <a:off x="10738247" y="5463659"/>
              <a:ext cx="700087" cy="369332"/>
            </a:xfrm>
            <a:prstGeom prst="rect">
              <a:avLst/>
            </a:prstGeom>
            <a:noFill/>
            <a:ln>
              <a:solidFill>
                <a:schemeClr val="tx1"/>
              </a:solidFill>
            </a:ln>
          </p:spPr>
          <p:txBody>
            <a:bodyPr wrap="square" rtlCol="0">
              <a:spAutoFit/>
            </a:bodyPr>
            <a:lstStyle/>
            <a:p>
              <a:r>
                <a:rPr lang="en-GB" dirty="0"/>
                <a:t>GIRD</a:t>
              </a:r>
            </a:p>
          </p:txBody>
        </p:sp>
        <p:sp>
          <p:nvSpPr>
            <p:cNvPr id="13" name="TextBox 12">
              <a:extLst>
                <a:ext uri="{FF2B5EF4-FFF2-40B4-BE49-F238E27FC236}">
                  <a16:creationId xmlns:a16="http://schemas.microsoft.com/office/drawing/2014/main" xmlns="" id="{208265EE-D806-440B-9DBA-0DA25A1733D6}"/>
                </a:ext>
              </a:extLst>
            </p:cNvPr>
            <p:cNvSpPr txBox="1"/>
            <p:nvPr/>
          </p:nvSpPr>
          <p:spPr>
            <a:xfrm>
              <a:off x="1133475" y="904875"/>
              <a:ext cx="2505075" cy="1477328"/>
            </a:xfrm>
            <a:prstGeom prst="rect">
              <a:avLst/>
            </a:prstGeom>
            <a:noFill/>
          </p:spPr>
          <p:txBody>
            <a:bodyPr wrap="square" rtlCol="0">
              <a:spAutoFit/>
            </a:bodyPr>
            <a:lstStyle/>
            <a:p>
              <a:r>
                <a:rPr lang="en-GB" dirty="0" err="1"/>
                <a:t>Jobe</a:t>
              </a:r>
              <a:r>
                <a:rPr lang="en-GB" dirty="0"/>
                <a:t> +</a:t>
              </a:r>
            </a:p>
            <a:p>
              <a:r>
                <a:rPr lang="en-GB" dirty="0" err="1"/>
                <a:t>Neer</a:t>
              </a:r>
              <a:r>
                <a:rPr lang="en-GB" dirty="0"/>
                <a:t> + ant</a:t>
              </a:r>
            </a:p>
            <a:p>
              <a:r>
                <a:rPr lang="en-GB" dirty="0"/>
                <a:t>Hawkins +</a:t>
              </a:r>
            </a:p>
            <a:p>
              <a:r>
                <a:rPr lang="en-GB" dirty="0"/>
                <a:t>Apprehension +</a:t>
              </a:r>
            </a:p>
            <a:p>
              <a:r>
                <a:rPr lang="en-GB" dirty="0"/>
                <a:t>(Pain) ant</a:t>
              </a:r>
            </a:p>
          </p:txBody>
        </p:sp>
        <p:sp>
          <p:nvSpPr>
            <p:cNvPr id="14" name="TextBox 13">
              <a:extLst>
                <a:ext uri="{FF2B5EF4-FFF2-40B4-BE49-F238E27FC236}">
                  <a16:creationId xmlns:a16="http://schemas.microsoft.com/office/drawing/2014/main" xmlns="" id="{9D203893-BDAF-426A-A530-7CD027D16195}"/>
                </a:ext>
              </a:extLst>
            </p:cNvPr>
            <p:cNvSpPr txBox="1"/>
            <p:nvPr/>
          </p:nvSpPr>
          <p:spPr>
            <a:xfrm>
              <a:off x="8891587" y="809803"/>
              <a:ext cx="2505075" cy="1477328"/>
            </a:xfrm>
            <a:prstGeom prst="rect">
              <a:avLst/>
            </a:prstGeom>
            <a:noFill/>
          </p:spPr>
          <p:txBody>
            <a:bodyPr wrap="square" rtlCol="0">
              <a:spAutoFit/>
            </a:bodyPr>
            <a:lstStyle/>
            <a:p>
              <a:r>
                <a:rPr lang="en-GB" dirty="0" err="1"/>
                <a:t>Jobe</a:t>
              </a:r>
              <a:r>
                <a:rPr lang="en-GB" dirty="0"/>
                <a:t> -</a:t>
              </a:r>
            </a:p>
            <a:p>
              <a:r>
                <a:rPr lang="en-GB" dirty="0" err="1"/>
                <a:t>Neer</a:t>
              </a:r>
              <a:r>
                <a:rPr lang="en-GB" dirty="0"/>
                <a:t> + post</a:t>
              </a:r>
            </a:p>
            <a:p>
              <a:r>
                <a:rPr lang="en-GB" dirty="0"/>
                <a:t>Hawkins -</a:t>
              </a:r>
            </a:p>
            <a:p>
              <a:r>
                <a:rPr lang="en-GB" dirty="0"/>
                <a:t>Apprehension +</a:t>
              </a:r>
            </a:p>
            <a:p>
              <a:r>
                <a:rPr lang="en-GB" dirty="0"/>
                <a:t>(Pain) post</a:t>
              </a:r>
            </a:p>
          </p:txBody>
        </p:sp>
        <p:cxnSp>
          <p:nvCxnSpPr>
            <p:cNvPr id="18" name="Connector: Elbow 17">
              <a:extLst>
                <a:ext uri="{FF2B5EF4-FFF2-40B4-BE49-F238E27FC236}">
                  <a16:creationId xmlns:a16="http://schemas.microsoft.com/office/drawing/2014/main" xmlns="" id="{900B71F4-9C75-4599-B568-6F2E5199BF0D}"/>
                </a:ext>
              </a:extLst>
            </p:cNvPr>
            <p:cNvCxnSpPr>
              <a:cxnSpLocks/>
              <a:stCxn id="2" idx="2"/>
              <a:endCxn id="4" idx="0"/>
            </p:cNvCxnSpPr>
            <p:nvPr/>
          </p:nvCxnSpPr>
          <p:spPr>
            <a:xfrm rot="5400000">
              <a:off x="3881141" y="455354"/>
              <a:ext cx="1295995" cy="276225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1" name="Connector: Elbow 20">
              <a:extLst>
                <a:ext uri="{FF2B5EF4-FFF2-40B4-BE49-F238E27FC236}">
                  <a16:creationId xmlns:a16="http://schemas.microsoft.com/office/drawing/2014/main" xmlns="" id="{6AA45809-B32C-4935-A5CF-E4E2D921A777}"/>
                </a:ext>
              </a:extLst>
            </p:cNvPr>
            <p:cNvCxnSpPr>
              <a:cxnSpLocks/>
              <a:stCxn id="2" idx="2"/>
              <a:endCxn id="5" idx="0"/>
            </p:cNvCxnSpPr>
            <p:nvPr/>
          </p:nvCxnSpPr>
          <p:spPr>
            <a:xfrm rot="16200000" flipH="1">
              <a:off x="6700541" y="398204"/>
              <a:ext cx="1295995" cy="287655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xmlns="" id="{2605C52C-5EC3-497A-807D-753C9C698925}"/>
                </a:ext>
              </a:extLst>
            </p:cNvPr>
            <p:cNvSpPr txBox="1"/>
            <p:nvPr/>
          </p:nvSpPr>
          <p:spPr>
            <a:xfrm>
              <a:off x="838200" y="3429000"/>
              <a:ext cx="1343025" cy="369332"/>
            </a:xfrm>
            <a:prstGeom prst="rect">
              <a:avLst/>
            </a:prstGeom>
            <a:noFill/>
          </p:spPr>
          <p:txBody>
            <a:bodyPr wrap="square" rtlCol="0">
              <a:spAutoFit/>
            </a:bodyPr>
            <a:lstStyle/>
            <a:p>
              <a:r>
                <a:rPr lang="en-GB" dirty="0"/>
                <a:t>Relocation -</a:t>
              </a:r>
            </a:p>
          </p:txBody>
        </p:sp>
        <p:sp>
          <p:nvSpPr>
            <p:cNvPr id="26" name="TextBox 25">
              <a:extLst>
                <a:ext uri="{FF2B5EF4-FFF2-40B4-BE49-F238E27FC236}">
                  <a16:creationId xmlns:a16="http://schemas.microsoft.com/office/drawing/2014/main" xmlns="" id="{46E1FC7D-14C2-415E-B02E-ED31A120F134}"/>
                </a:ext>
              </a:extLst>
            </p:cNvPr>
            <p:cNvSpPr txBox="1"/>
            <p:nvPr/>
          </p:nvSpPr>
          <p:spPr>
            <a:xfrm>
              <a:off x="4204098" y="3429000"/>
              <a:ext cx="1897856" cy="646331"/>
            </a:xfrm>
            <a:prstGeom prst="rect">
              <a:avLst/>
            </a:prstGeom>
            <a:noFill/>
          </p:spPr>
          <p:txBody>
            <a:bodyPr wrap="square" rtlCol="0">
              <a:spAutoFit/>
            </a:bodyPr>
            <a:lstStyle/>
            <a:p>
              <a:r>
                <a:rPr lang="en-GB" dirty="0"/>
                <a:t>Relocation +</a:t>
              </a:r>
            </a:p>
            <a:p>
              <a:r>
                <a:rPr lang="en-GB" dirty="0"/>
                <a:t>Release + (pain)</a:t>
              </a:r>
            </a:p>
          </p:txBody>
        </p:sp>
        <p:cxnSp>
          <p:nvCxnSpPr>
            <p:cNvPr id="28" name="Connector: Elbow 27">
              <a:extLst>
                <a:ext uri="{FF2B5EF4-FFF2-40B4-BE49-F238E27FC236}">
                  <a16:creationId xmlns:a16="http://schemas.microsoft.com/office/drawing/2014/main" xmlns="" id="{00413626-AD60-47BF-B0A9-2EBAAB3CD7A7}"/>
                </a:ext>
              </a:extLst>
            </p:cNvPr>
            <p:cNvCxnSpPr>
              <a:stCxn id="4" idx="2"/>
              <a:endCxn id="6" idx="0"/>
            </p:cNvCxnSpPr>
            <p:nvPr/>
          </p:nvCxnSpPr>
          <p:spPr>
            <a:xfrm rot="5400000">
              <a:off x="2129910" y="2986088"/>
              <a:ext cx="1150383" cy="88582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ctor: Elbow 31">
              <a:extLst>
                <a:ext uri="{FF2B5EF4-FFF2-40B4-BE49-F238E27FC236}">
                  <a16:creationId xmlns:a16="http://schemas.microsoft.com/office/drawing/2014/main" xmlns="" id="{FD777C07-8562-4EC3-9F9C-5406AD6E9022}"/>
                </a:ext>
              </a:extLst>
            </p:cNvPr>
            <p:cNvCxnSpPr>
              <a:stCxn id="4" idx="2"/>
              <a:endCxn id="7" idx="0"/>
            </p:cNvCxnSpPr>
            <p:nvPr/>
          </p:nvCxnSpPr>
          <p:spPr>
            <a:xfrm rot="16200000" flipH="1">
              <a:off x="4046815" y="1955006"/>
              <a:ext cx="1150383" cy="294798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34" name="Connector: Elbow 33">
              <a:extLst>
                <a:ext uri="{FF2B5EF4-FFF2-40B4-BE49-F238E27FC236}">
                  <a16:creationId xmlns:a16="http://schemas.microsoft.com/office/drawing/2014/main" xmlns="" id="{92A4D97E-529C-4BE3-8CB4-BBCFFE1A2812}"/>
                </a:ext>
              </a:extLst>
            </p:cNvPr>
            <p:cNvCxnSpPr>
              <a:cxnSpLocks/>
              <a:stCxn id="5" idx="2"/>
              <a:endCxn id="7" idx="0"/>
            </p:cNvCxnSpPr>
            <p:nvPr/>
          </p:nvCxnSpPr>
          <p:spPr>
            <a:xfrm rot="5400000">
              <a:off x="6866216" y="2083594"/>
              <a:ext cx="1150383" cy="26908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xmlns="" id="{54D88ABB-85B4-4C6D-AB06-C0E29E6857A6}"/>
                </a:ext>
              </a:extLst>
            </p:cNvPr>
            <p:cNvSpPr txBox="1"/>
            <p:nvPr/>
          </p:nvSpPr>
          <p:spPr>
            <a:xfrm>
              <a:off x="7487840" y="3499722"/>
              <a:ext cx="1897856" cy="646331"/>
            </a:xfrm>
            <a:prstGeom prst="rect">
              <a:avLst/>
            </a:prstGeom>
            <a:noFill/>
          </p:spPr>
          <p:txBody>
            <a:bodyPr wrap="square" rtlCol="0">
              <a:spAutoFit/>
            </a:bodyPr>
            <a:lstStyle/>
            <a:p>
              <a:r>
                <a:rPr lang="en-GB" dirty="0"/>
                <a:t>Relocation +</a:t>
              </a:r>
            </a:p>
            <a:p>
              <a:r>
                <a:rPr lang="en-GB" dirty="0"/>
                <a:t>Release + (pain)</a:t>
              </a:r>
            </a:p>
          </p:txBody>
        </p:sp>
        <p:sp>
          <p:nvSpPr>
            <p:cNvPr id="37" name="TextBox 36">
              <a:extLst>
                <a:ext uri="{FF2B5EF4-FFF2-40B4-BE49-F238E27FC236}">
                  <a16:creationId xmlns:a16="http://schemas.microsoft.com/office/drawing/2014/main" xmlns="" id="{9D30AD8D-7B4D-4950-8AD1-D31BB86A3620}"/>
                </a:ext>
              </a:extLst>
            </p:cNvPr>
            <p:cNvSpPr txBox="1"/>
            <p:nvPr/>
          </p:nvSpPr>
          <p:spPr>
            <a:xfrm>
              <a:off x="945804" y="5070991"/>
              <a:ext cx="1157288" cy="369332"/>
            </a:xfrm>
            <a:prstGeom prst="rect">
              <a:avLst/>
            </a:prstGeom>
            <a:noFill/>
          </p:spPr>
          <p:txBody>
            <a:bodyPr wrap="square" rtlCol="0">
              <a:spAutoFit/>
            </a:bodyPr>
            <a:lstStyle/>
            <a:p>
              <a:r>
                <a:rPr lang="en-GB" dirty="0"/>
                <a:t>Full Can +</a:t>
              </a:r>
            </a:p>
          </p:txBody>
        </p:sp>
        <p:sp>
          <p:nvSpPr>
            <p:cNvPr id="38" name="TextBox 37">
              <a:extLst>
                <a:ext uri="{FF2B5EF4-FFF2-40B4-BE49-F238E27FC236}">
                  <a16:creationId xmlns:a16="http://schemas.microsoft.com/office/drawing/2014/main" xmlns="" id="{9A82FF00-A37D-4BDF-BDD3-6009DC13EEB7}"/>
                </a:ext>
              </a:extLst>
            </p:cNvPr>
            <p:cNvSpPr txBox="1"/>
            <p:nvPr/>
          </p:nvSpPr>
          <p:spPr>
            <a:xfrm>
              <a:off x="4126109" y="4902548"/>
              <a:ext cx="1157288" cy="646331"/>
            </a:xfrm>
            <a:prstGeom prst="rect">
              <a:avLst/>
            </a:prstGeom>
            <a:noFill/>
          </p:spPr>
          <p:txBody>
            <a:bodyPr wrap="square" rtlCol="0">
              <a:spAutoFit/>
            </a:bodyPr>
            <a:lstStyle/>
            <a:p>
              <a:r>
                <a:rPr lang="en-GB" dirty="0"/>
                <a:t>SAT +</a:t>
              </a:r>
            </a:p>
            <a:p>
              <a:r>
                <a:rPr lang="en-GB" dirty="0"/>
                <a:t>STR +</a:t>
              </a:r>
            </a:p>
          </p:txBody>
        </p:sp>
        <p:sp>
          <p:nvSpPr>
            <p:cNvPr id="39" name="TextBox 38">
              <a:extLst>
                <a:ext uri="{FF2B5EF4-FFF2-40B4-BE49-F238E27FC236}">
                  <a16:creationId xmlns:a16="http://schemas.microsoft.com/office/drawing/2014/main" xmlns="" id="{D56C1324-E16A-440B-9F90-74E510F15762}"/>
                </a:ext>
              </a:extLst>
            </p:cNvPr>
            <p:cNvSpPr txBox="1"/>
            <p:nvPr/>
          </p:nvSpPr>
          <p:spPr>
            <a:xfrm>
              <a:off x="6620919" y="4551996"/>
              <a:ext cx="2279451" cy="923330"/>
            </a:xfrm>
            <a:prstGeom prst="rect">
              <a:avLst/>
            </a:prstGeom>
            <a:noFill/>
          </p:spPr>
          <p:txBody>
            <a:bodyPr wrap="square" rtlCol="0">
              <a:spAutoFit/>
            </a:bodyPr>
            <a:lstStyle/>
            <a:p>
              <a:r>
                <a:rPr lang="en-GB" dirty="0"/>
                <a:t>Laxity tests +</a:t>
              </a:r>
            </a:p>
            <a:p>
              <a:r>
                <a:rPr lang="en-GB" dirty="0"/>
                <a:t>Apprehension + (appr)</a:t>
              </a:r>
            </a:p>
            <a:p>
              <a:r>
                <a:rPr lang="en-GB" dirty="0"/>
                <a:t>Relocation + (appr)</a:t>
              </a:r>
            </a:p>
          </p:txBody>
        </p:sp>
        <p:sp>
          <p:nvSpPr>
            <p:cNvPr id="40" name="TextBox 39">
              <a:extLst>
                <a:ext uri="{FF2B5EF4-FFF2-40B4-BE49-F238E27FC236}">
                  <a16:creationId xmlns:a16="http://schemas.microsoft.com/office/drawing/2014/main" xmlns="" id="{67951C93-43FC-4899-B245-95B3D583E7B5}"/>
                </a:ext>
              </a:extLst>
            </p:cNvPr>
            <p:cNvSpPr txBox="1"/>
            <p:nvPr/>
          </p:nvSpPr>
          <p:spPr>
            <a:xfrm>
              <a:off x="8945462" y="4551996"/>
              <a:ext cx="1605559" cy="923330"/>
            </a:xfrm>
            <a:prstGeom prst="rect">
              <a:avLst/>
            </a:prstGeom>
            <a:noFill/>
          </p:spPr>
          <p:txBody>
            <a:bodyPr wrap="square" rtlCol="0">
              <a:spAutoFit/>
            </a:bodyPr>
            <a:lstStyle/>
            <a:p>
              <a:r>
                <a:rPr lang="en-GB" dirty="0"/>
                <a:t>O’Brien +</a:t>
              </a:r>
            </a:p>
            <a:p>
              <a:r>
                <a:rPr lang="en-GB" dirty="0"/>
                <a:t>Speed’s +</a:t>
              </a:r>
            </a:p>
            <a:p>
              <a:r>
                <a:rPr lang="en-GB" dirty="0"/>
                <a:t>Biceps load II +</a:t>
              </a:r>
            </a:p>
          </p:txBody>
        </p:sp>
        <p:sp>
          <p:nvSpPr>
            <p:cNvPr id="41" name="TextBox 40">
              <a:extLst>
                <a:ext uri="{FF2B5EF4-FFF2-40B4-BE49-F238E27FC236}">
                  <a16:creationId xmlns:a16="http://schemas.microsoft.com/office/drawing/2014/main" xmlns="" id="{18568DC5-2634-4F78-A52A-931A0EDD31FB}"/>
                </a:ext>
              </a:extLst>
            </p:cNvPr>
            <p:cNvSpPr txBox="1"/>
            <p:nvPr/>
          </p:nvSpPr>
          <p:spPr>
            <a:xfrm>
              <a:off x="11053141" y="4761436"/>
              <a:ext cx="847311" cy="646331"/>
            </a:xfrm>
            <a:prstGeom prst="rect">
              <a:avLst/>
            </a:prstGeom>
            <a:noFill/>
          </p:spPr>
          <p:txBody>
            <a:bodyPr wrap="square" rtlCol="0">
              <a:spAutoFit/>
            </a:bodyPr>
            <a:lstStyle/>
            <a:p>
              <a:r>
                <a:rPr lang="en-GB" dirty="0"/>
                <a:t>IR ROM +</a:t>
              </a:r>
            </a:p>
          </p:txBody>
        </p:sp>
        <p:cxnSp>
          <p:nvCxnSpPr>
            <p:cNvPr id="43" name="Straight Arrow Connector 42">
              <a:extLst>
                <a:ext uri="{FF2B5EF4-FFF2-40B4-BE49-F238E27FC236}">
                  <a16:creationId xmlns:a16="http://schemas.microsoft.com/office/drawing/2014/main" xmlns="" id="{D62FAFAE-574E-4C3F-BCAD-E05C78B4E8E3}"/>
                </a:ext>
              </a:extLst>
            </p:cNvPr>
            <p:cNvCxnSpPr>
              <a:stCxn id="6" idx="2"/>
              <a:endCxn id="8" idx="0"/>
            </p:cNvCxnSpPr>
            <p:nvPr/>
          </p:nvCxnSpPr>
          <p:spPr>
            <a:xfrm>
              <a:off x="2262188" y="4373524"/>
              <a:ext cx="0" cy="1090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Connector: Elbow 46">
              <a:extLst>
                <a:ext uri="{FF2B5EF4-FFF2-40B4-BE49-F238E27FC236}">
                  <a16:creationId xmlns:a16="http://schemas.microsoft.com/office/drawing/2014/main" xmlns="" id="{47B7C42D-FA03-4C8B-93E7-B6DB25E384AF}"/>
                </a:ext>
              </a:extLst>
            </p:cNvPr>
            <p:cNvCxnSpPr>
              <a:stCxn id="7" idx="2"/>
              <a:endCxn id="8" idx="0"/>
            </p:cNvCxnSpPr>
            <p:nvPr/>
          </p:nvCxnSpPr>
          <p:spPr>
            <a:xfrm rot="5400000">
              <a:off x="3634027" y="3001685"/>
              <a:ext cx="1090135" cy="3833812"/>
            </a:xfrm>
            <a:prstGeom prst="bentConnector3">
              <a:avLst>
                <a:gd name="adj1" fmla="val 16798"/>
              </a:avLst>
            </a:prstGeom>
            <a:ln>
              <a:tailEnd type="triangle"/>
            </a:ln>
          </p:spPr>
          <p:style>
            <a:lnRef idx="1">
              <a:schemeClr val="dk1"/>
            </a:lnRef>
            <a:fillRef idx="0">
              <a:schemeClr val="dk1"/>
            </a:fillRef>
            <a:effectRef idx="0">
              <a:schemeClr val="dk1"/>
            </a:effectRef>
            <a:fontRef idx="minor">
              <a:schemeClr val="tx1"/>
            </a:fontRef>
          </p:style>
        </p:cxnSp>
        <p:cxnSp>
          <p:nvCxnSpPr>
            <p:cNvPr id="53" name="Connector: Elbow 52">
              <a:extLst>
                <a:ext uri="{FF2B5EF4-FFF2-40B4-BE49-F238E27FC236}">
                  <a16:creationId xmlns:a16="http://schemas.microsoft.com/office/drawing/2014/main" xmlns="" id="{9550D53D-5612-401C-A807-A2FF19AF6CD5}"/>
                </a:ext>
              </a:extLst>
            </p:cNvPr>
            <p:cNvCxnSpPr>
              <a:stCxn id="7" idx="2"/>
              <a:endCxn id="9" idx="0"/>
            </p:cNvCxnSpPr>
            <p:nvPr/>
          </p:nvCxnSpPr>
          <p:spPr>
            <a:xfrm rot="5400000">
              <a:off x="4887755" y="4255413"/>
              <a:ext cx="1090135" cy="1326356"/>
            </a:xfrm>
            <a:prstGeom prst="bentConnector3">
              <a:avLst>
                <a:gd name="adj1" fmla="val 15924"/>
              </a:avLst>
            </a:prstGeom>
            <a:ln>
              <a:tailEnd type="triangle"/>
            </a:ln>
          </p:spPr>
          <p:style>
            <a:lnRef idx="1">
              <a:schemeClr val="dk1"/>
            </a:lnRef>
            <a:fillRef idx="0">
              <a:schemeClr val="dk1"/>
            </a:fillRef>
            <a:effectRef idx="0">
              <a:schemeClr val="dk1"/>
            </a:effectRef>
            <a:fontRef idx="minor">
              <a:schemeClr val="tx1"/>
            </a:fontRef>
          </p:style>
        </p:cxnSp>
        <p:cxnSp>
          <p:nvCxnSpPr>
            <p:cNvPr id="55" name="Connector: Elbow 54">
              <a:extLst>
                <a:ext uri="{FF2B5EF4-FFF2-40B4-BE49-F238E27FC236}">
                  <a16:creationId xmlns:a16="http://schemas.microsoft.com/office/drawing/2014/main" xmlns="" id="{4E52D672-22EC-4F31-99DA-9F1660A3A89E}"/>
                </a:ext>
              </a:extLst>
            </p:cNvPr>
            <p:cNvCxnSpPr>
              <a:stCxn id="7" idx="2"/>
              <a:endCxn id="10" idx="0"/>
            </p:cNvCxnSpPr>
            <p:nvPr/>
          </p:nvCxnSpPr>
          <p:spPr>
            <a:xfrm rot="16200000" flipH="1">
              <a:off x="5818824" y="4650700"/>
              <a:ext cx="1090135" cy="535782"/>
            </a:xfrm>
            <a:prstGeom prst="bentConnector3">
              <a:avLst>
                <a:gd name="adj1" fmla="val 17671"/>
              </a:avLst>
            </a:prstGeom>
            <a:ln>
              <a:tailEnd type="triangle"/>
            </a:ln>
          </p:spPr>
          <p:style>
            <a:lnRef idx="1">
              <a:schemeClr val="dk1"/>
            </a:lnRef>
            <a:fillRef idx="0">
              <a:schemeClr val="dk1"/>
            </a:fillRef>
            <a:effectRef idx="0">
              <a:schemeClr val="dk1"/>
            </a:effectRef>
            <a:fontRef idx="minor">
              <a:schemeClr val="tx1"/>
            </a:fontRef>
          </p:style>
        </p:cxnSp>
        <p:cxnSp>
          <p:nvCxnSpPr>
            <p:cNvPr id="57" name="Connector: Elbow 56">
              <a:extLst>
                <a:ext uri="{FF2B5EF4-FFF2-40B4-BE49-F238E27FC236}">
                  <a16:creationId xmlns:a16="http://schemas.microsoft.com/office/drawing/2014/main" xmlns="" id="{F89BED0A-246A-4A08-8113-F2744E76456E}"/>
                </a:ext>
              </a:extLst>
            </p:cNvPr>
            <p:cNvCxnSpPr>
              <a:stCxn id="7" idx="2"/>
              <a:endCxn id="11" idx="0"/>
            </p:cNvCxnSpPr>
            <p:nvPr/>
          </p:nvCxnSpPr>
          <p:spPr>
            <a:xfrm rot="16200000" flipH="1">
              <a:off x="6952417" y="3517106"/>
              <a:ext cx="1082752" cy="2795587"/>
            </a:xfrm>
            <a:prstGeom prst="bentConnector3">
              <a:avLst>
                <a:gd name="adj1" fmla="val 16571"/>
              </a:avLst>
            </a:prstGeom>
            <a:ln>
              <a:tailEnd type="triangle"/>
            </a:ln>
          </p:spPr>
          <p:style>
            <a:lnRef idx="1">
              <a:schemeClr val="dk1"/>
            </a:lnRef>
            <a:fillRef idx="0">
              <a:schemeClr val="dk1"/>
            </a:fillRef>
            <a:effectRef idx="0">
              <a:schemeClr val="dk1"/>
            </a:effectRef>
            <a:fontRef idx="minor">
              <a:schemeClr val="tx1"/>
            </a:fontRef>
          </p:style>
        </p:cxnSp>
        <p:cxnSp>
          <p:nvCxnSpPr>
            <p:cNvPr id="59" name="Connector: Elbow 58">
              <a:extLst>
                <a:ext uri="{FF2B5EF4-FFF2-40B4-BE49-F238E27FC236}">
                  <a16:creationId xmlns:a16="http://schemas.microsoft.com/office/drawing/2014/main" xmlns="" id="{353C00C0-4299-4FA7-A2F8-15210B24F966}"/>
                </a:ext>
              </a:extLst>
            </p:cNvPr>
            <p:cNvCxnSpPr>
              <a:stCxn id="7" idx="2"/>
              <a:endCxn id="12" idx="0"/>
            </p:cNvCxnSpPr>
            <p:nvPr/>
          </p:nvCxnSpPr>
          <p:spPr>
            <a:xfrm rot="16200000" flipH="1">
              <a:off x="8047078" y="2422445"/>
              <a:ext cx="1090135" cy="4992291"/>
            </a:xfrm>
            <a:prstGeom prst="bentConnector3">
              <a:avLst>
                <a:gd name="adj1" fmla="val 16798"/>
              </a:avLst>
            </a:prstGeom>
            <a:ln>
              <a:tailEnd type="triangle"/>
            </a:ln>
          </p:spPr>
          <p:style>
            <a:lnRef idx="1">
              <a:schemeClr val="dk1"/>
            </a:lnRef>
            <a:fillRef idx="0">
              <a:schemeClr val="dk1"/>
            </a:fillRef>
            <a:effectRef idx="0">
              <a:schemeClr val="dk1"/>
            </a:effectRef>
            <a:fontRef idx="minor">
              <a:schemeClr val="tx1"/>
            </a:fontRef>
          </p:style>
        </p:cxnSp>
      </p:grpSp>
      <p:sp>
        <p:nvSpPr>
          <p:cNvPr id="17" name="TextBox 16"/>
          <p:cNvSpPr txBox="1"/>
          <p:nvPr/>
        </p:nvSpPr>
        <p:spPr>
          <a:xfrm>
            <a:off x="1073425" y="6056243"/>
            <a:ext cx="10151165" cy="523220"/>
          </a:xfrm>
          <a:prstGeom prst="rect">
            <a:avLst/>
          </a:prstGeom>
          <a:noFill/>
        </p:spPr>
        <p:txBody>
          <a:bodyPr wrap="square" rtlCol="0">
            <a:spAutoFit/>
          </a:bodyPr>
          <a:lstStyle/>
          <a:p>
            <a:r>
              <a:rPr lang="en-GB" sz="1400" dirty="0" smtClean="0"/>
              <a:t>Cools, 2017. </a:t>
            </a:r>
            <a:r>
              <a:rPr lang="en-GB" sz="1400" dirty="0"/>
              <a:t>Cools, A. M. (2017). Shoulder Pain. In B. </a:t>
            </a:r>
            <a:r>
              <a:rPr lang="en-GB" sz="1400" dirty="0" err="1"/>
              <a:t>Clarson</a:t>
            </a:r>
            <a:r>
              <a:rPr lang="en-GB" sz="1400" dirty="0"/>
              <a:t>, J. Cook, A. Cools, K. Crossley, M. Hutchinson, P. McCrory, &amp; R. Bahr (Eds.), </a:t>
            </a:r>
            <a:r>
              <a:rPr lang="en-GB" sz="1400" i="1" dirty="0" err="1"/>
              <a:t>Brukner</a:t>
            </a:r>
            <a:r>
              <a:rPr lang="en-GB" sz="1400" i="1" dirty="0"/>
              <a:t> and Khan’s Clinical Sports Medicine—Volume 1</a:t>
            </a:r>
            <a:r>
              <a:rPr lang="en-GB" sz="1400" dirty="0"/>
              <a:t> (5th ed., pp. 377–438). Sydney, Australia: McGraw Hill Education (Australia)</a:t>
            </a:r>
          </a:p>
        </p:txBody>
      </p:sp>
    </p:spTree>
    <p:extLst>
      <p:ext uri="{BB962C8B-B14F-4D97-AF65-F5344CB8AC3E}">
        <p14:creationId xmlns:p14="http://schemas.microsoft.com/office/powerpoint/2010/main" val="124863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826"/>
            <a:ext cx="10515600" cy="5713137"/>
          </a:xfrm>
        </p:spPr>
        <p:txBody>
          <a:bodyPr>
            <a:normAutofit fontScale="92500"/>
          </a:bodyPr>
          <a:lstStyle/>
          <a:p>
            <a:pPr marL="0" indent="0">
              <a:buNone/>
            </a:pPr>
            <a:r>
              <a:rPr lang="en-GB" b="1" dirty="0"/>
              <a:t>Treatment</a:t>
            </a:r>
            <a:endParaRPr lang="en-GB" dirty="0"/>
          </a:p>
          <a:p>
            <a:pPr marL="0" indent="0">
              <a:buNone/>
            </a:pPr>
            <a:r>
              <a:rPr lang="en-GB" b="1" dirty="0"/>
              <a:t>Acute phase: </a:t>
            </a:r>
            <a:r>
              <a:rPr lang="en-GB" dirty="0"/>
              <a:t>reduce pain and inflammation using cryotherapy, thermotherapy </a:t>
            </a:r>
            <a:r>
              <a:rPr lang="en-GB" dirty="0" smtClean="0"/>
              <a:t>modalities and </a:t>
            </a:r>
            <a:r>
              <a:rPr lang="en-GB" dirty="0"/>
              <a:t>STM. Normalise ROM, delay muscle atrophy. Focus on RC and scapular retractors. Functional loading is limited until full ROM is restored</a:t>
            </a:r>
          </a:p>
          <a:p>
            <a:pPr marL="0" indent="0">
              <a:buNone/>
            </a:pPr>
            <a:r>
              <a:rPr lang="en-GB" b="1" dirty="0"/>
              <a:t>Intermediate phase: </a:t>
            </a:r>
            <a:r>
              <a:rPr lang="en-GB" dirty="0"/>
              <a:t>Strengthening exercises progress into isotonic training of the shoulder girdle and core. Improve flexibility with intensive stretching exercises particularly of posterior shoulder structures</a:t>
            </a:r>
          </a:p>
          <a:p>
            <a:pPr marL="0" indent="0">
              <a:buNone/>
            </a:pPr>
            <a:r>
              <a:rPr lang="en-GB" b="1" dirty="0"/>
              <a:t>Advanced strengthening phase: </a:t>
            </a:r>
            <a:r>
              <a:rPr lang="en-GB" dirty="0"/>
              <a:t>strength training focussing on enhancing power and endurance e.g. </a:t>
            </a:r>
            <a:r>
              <a:rPr lang="en-GB" dirty="0" err="1"/>
              <a:t>plyometrics</a:t>
            </a:r>
            <a:r>
              <a:rPr lang="en-GB" dirty="0"/>
              <a:t>, endurance drills and controlled sport-specific exercises initiated.</a:t>
            </a:r>
          </a:p>
          <a:p>
            <a:pPr marL="0" indent="0">
              <a:buNone/>
            </a:pPr>
            <a:r>
              <a:rPr lang="en-GB" b="1" dirty="0"/>
              <a:t>Return to play phase: </a:t>
            </a:r>
            <a:r>
              <a:rPr lang="en-GB" dirty="0"/>
              <a:t>athlete progressively increases sport-specific exercise programme, continues with flexibility stretching drills and prepare to return to competitive sport</a:t>
            </a:r>
          </a:p>
        </p:txBody>
      </p:sp>
    </p:spTree>
    <p:extLst>
      <p:ext uri="{BB962C8B-B14F-4D97-AF65-F5344CB8AC3E}">
        <p14:creationId xmlns:p14="http://schemas.microsoft.com/office/powerpoint/2010/main" val="357353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8058"/>
          </a:xfrm>
        </p:spPr>
        <p:txBody>
          <a:bodyPr>
            <a:normAutofit/>
          </a:bodyPr>
          <a:lstStyle/>
          <a:p>
            <a:r>
              <a:rPr lang="en-GB" sz="3200" b="1" dirty="0"/>
              <a:t>References</a:t>
            </a:r>
          </a:p>
        </p:txBody>
      </p:sp>
      <p:sp>
        <p:nvSpPr>
          <p:cNvPr id="3" name="Content Placeholder 2"/>
          <p:cNvSpPr>
            <a:spLocks noGrp="1"/>
          </p:cNvSpPr>
          <p:nvPr>
            <p:ph idx="1"/>
          </p:nvPr>
        </p:nvSpPr>
        <p:spPr>
          <a:xfrm>
            <a:off x="838200" y="1099930"/>
            <a:ext cx="10515600" cy="5077033"/>
          </a:xfrm>
        </p:spPr>
        <p:txBody>
          <a:bodyPr>
            <a:normAutofit/>
          </a:bodyPr>
          <a:lstStyle/>
          <a:p>
            <a:r>
              <a:rPr lang="en-GB" dirty="0"/>
              <a:t>Cools, A. M. (2017). Shoulder Pain. In B. </a:t>
            </a:r>
            <a:r>
              <a:rPr lang="en-GB" dirty="0" err="1"/>
              <a:t>Clarson</a:t>
            </a:r>
            <a:r>
              <a:rPr lang="en-GB" dirty="0"/>
              <a:t>, J. Cook, A. Cools, K. Crossley, M. Hutchinson, P. McCrory, &amp; R. Bahr (Eds.), </a:t>
            </a:r>
            <a:r>
              <a:rPr lang="en-GB" i="1" dirty="0" err="1"/>
              <a:t>Brukner</a:t>
            </a:r>
            <a:r>
              <a:rPr lang="en-GB" i="1" dirty="0"/>
              <a:t> and Khan’s Clinical Sports Medicine—Volume 1</a:t>
            </a:r>
            <a:r>
              <a:rPr lang="en-GB" dirty="0"/>
              <a:t> (5th </a:t>
            </a:r>
            <a:r>
              <a:rPr lang="en-GB" dirty="0" smtClean="0"/>
              <a:t>ed., </a:t>
            </a:r>
            <a:r>
              <a:rPr lang="en-GB" dirty="0"/>
              <a:t>pp. 377–438). Sydney, Australia: McGraw Hill Education (Australia). </a:t>
            </a:r>
            <a:endParaRPr lang="en-GB" dirty="0" smtClean="0"/>
          </a:p>
          <a:p>
            <a:r>
              <a:rPr lang="en-GB" dirty="0" err="1" smtClean="0"/>
              <a:t>Efstratiadis</a:t>
            </a:r>
            <a:r>
              <a:rPr lang="en-GB" dirty="0" smtClean="0"/>
              <a:t>, Α., </a:t>
            </a:r>
            <a:r>
              <a:rPr lang="en-GB" dirty="0" err="1" smtClean="0"/>
              <a:t>Marangos</a:t>
            </a:r>
            <a:r>
              <a:rPr lang="en-GB" dirty="0" smtClean="0"/>
              <a:t>, S., </a:t>
            </a:r>
            <a:r>
              <a:rPr lang="en-GB" dirty="0" err="1" smtClean="0"/>
              <a:t>Kasapakis</a:t>
            </a:r>
            <a:r>
              <a:rPr lang="en-GB" dirty="0" smtClean="0"/>
              <a:t>, E., </a:t>
            </a:r>
            <a:r>
              <a:rPr lang="en-GB" dirty="0" err="1" smtClean="0"/>
              <a:t>Georgiadou</a:t>
            </a:r>
            <a:r>
              <a:rPr lang="en-GB" dirty="0" smtClean="0"/>
              <a:t>, P., </a:t>
            </a:r>
            <a:r>
              <a:rPr lang="en-GB" dirty="0" err="1" smtClean="0"/>
              <a:t>Ploutarxou</a:t>
            </a:r>
            <a:r>
              <a:rPr lang="en-GB" dirty="0" smtClean="0"/>
              <a:t>, G., </a:t>
            </a:r>
            <a:r>
              <a:rPr lang="en-GB" dirty="0" err="1" smtClean="0"/>
              <a:t>Stelicos</a:t>
            </a:r>
            <a:r>
              <a:rPr lang="en-GB" dirty="0" smtClean="0"/>
              <a:t>, G., … Stasinopoulos, D. (2017). The </a:t>
            </a:r>
            <a:r>
              <a:rPr lang="en-GB" dirty="0" err="1" smtClean="0"/>
              <a:t>subacromial</a:t>
            </a:r>
            <a:r>
              <a:rPr lang="en-GB" dirty="0" smtClean="0"/>
              <a:t> impingement syndrome of the shoulder: The role of physiotherapist in the evaluation and treatment of the syndrome. </a:t>
            </a:r>
            <a:r>
              <a:rPr lang="en-GB" i="1" dirty="0" smtClean="0"/>
              <a:t>Journal Biology of Exercise</a:t>
            </a:r>
            <a:r>
              <a:rPr lang="en-GB" dirty="0" smtClean="0"/>
              <a:t>, </a:t>
            </a:r>
            <a:r>
              <a:rPr lang="en-GB" i="1" dirty="0" smtClean="0"/>
              <a:t>13</a:t>
            </a:r>
            <a:r>
              <a:rPr lang="en-GB" dirty="0" smtClean="0"/>
              <a:t>(1), 15–32. </a:t>
            </a:r>
          </a:p>
          <a:p>
            <a:r>
              <a:rPr lang="en-GB" dirty="0" err="1" smtClean="0"/>
              <a:t>Garving</a:t>
            </a:r>
            <a:r>
              <a:rPr lang="en-GB" dirty="0"/>
              <a:t>, C., </a:t>
            </a:r>
            <a:r>
              <a:rPr lang="en-GB" dirty="0" err="1"/>
              <a:t>Jakob</a:t>
            </a:r>
            <a:r>
              <a:rPr lang="en-GB" dirty="0"/>
              <a:t>, S., Bauer, I., </a:t>
            </a:r>
            <a:r>
              <a:rPr lang="en-GB" dirty="0" err="1"/>
              <a:t>Nadjar</a:t>
            </a:r>
            <a:r>
              <a:rPr lang="en-GB" dirty="0"/>
              <a:t>, R., &amp; Brunner, U. H. (2017). Impingement syndrome of the shoulder. </a:t>
            </a:r>
            <a:r>
              <a:rPr lang="en-GB" i="1" dirty="0" err="1"/>
              <a:t>Deutsches</a:t>
            </a:r>
            <a:r>
              <a:rPr lang="en-GB" i="1" dirty="0"/>
              <a:t> </a:t>
            </a:r>
            <a:r>
              <a:rPr lang="en-GB" i="1" dirty="0" err="1"/>
              <a:t>Arzteblatt</a:t>
            </a:r>
            <a:r>
              <a:rPr lang="en-GB" i="1" dirty="0"/>
              <a:t> International</a:t>
            </a:r>
            <a:r>
              <a:rPr lang="en-GB" dirty="0"/>
              <a:t>, </a:t>
            </a:r>
            <a:r>
              <a:rPr lang="en-GB" i="1" dirty="0"/>
              <a:t>114</a:t>
            </a:r>
            <a:r>
              <a:rPr lang="en-GB" dirty="0"/>
              <a:t>(45), 765–776.</a:t>
            </a:r>
          </a:p>
        </p:txBody>
      </p:sp>
    </p:spTree>
    <p:extLst>
      <p:ext uri="{BB962C8B-B14F-4D97-AF65-F5344CB8AC3E}">
        <p14:creationId xmlns:p14="http://schemas.microsoft.com/office/powerpoint/2010/main" val="3889329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1027</Words>
  <Application>Microsoft Office PowerPoint</Application>
  <PresentationFormat>Widescreen</PresentationFormat>
  <Paragraphs>93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Shoulder External Impingement</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Shoulder External Impingement</dc:title>
  <dc:creator>Karen Eccles</dc:creator>
  <cp:lastModifiedBy>Karen Eccles</cp:lastModifiedBy>
  <cp:revision>26</cp:revision>
  <dcterms:created xsi:type="dcterms:W3CDTF">2019-11-21T12:34:27Z</dcterms:created>
  <dcterms:modified xsi:type="dcterms:W3CDTF">2019-11-25T17:26:15Z</dcterms:modified>
</cp:coreProperties>
</file>