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62" r:id="rId3"/>
    <p:sldId id="257"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69899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4124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7588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1678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5587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002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3368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0675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1914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9757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11/27/2020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11947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11/27/2020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55413379"/>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8AAD-418D-C945-A73B-DABD9FAC4F69}"/>
              </a:ext>
            </a:extLst>
          </p:cNvPr>
          <p:cNvSpPr>
            <a:spLocks noGrp="1"/>
          </p:cNvSpPr>
          <p:nvPr>
            <p:ph type="ctrTitle"/>
          </p:nvPr>
        </p:nvSpPr>
        <p:spPr/>
        <p:txBody>
          <a:bodyPr/>
          <a:lstStyle/>
          <a:p>
            <a:r>
              <a:rPr lang="en-US"/>
              <a:t>Transient Osteoporosis of the hip</a:t>
            </a:r>
          </a:p>
        </p:txBody>
      </p:sp>
      <p:sp>
        <p:nvSpPr>
          <p:cNvPr id="3" name="Subtitle 2">
            <a:extLst>
              <a:ext uri="{FF2B5EF4-FFF2-40B4-BE49-F238E27FC236}">
                <a16:creationId xmlns:a16="http://schemas.microsoft.com/office/drawing/2014/main" id="{EA7E83EF-6498-9548-846E-8F99BBC7F76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625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9134B-9C0C-6140-B315-F9C5B6D8651F}"/>
              </a:ext>
            </a:extLst>
          </p:cNvPr>
          <p:cNvSpPr>
            <a:spLocks noGrp="1"/>
          </p:cNvSpPr>
          <p:nvPr>
            <p:ph type="title"/>
          </p:nvPr>
        </p:nvSpPr>
        <p:spPr/>
        <p:txBody>
          <a:bodyPr/>
          <a:lstStyle/>
          <a:p>
            <a:r>
              <a:rPr lang="en-US"/>
              <a:t>Aetiology</a:t>
            </a:r>
          </a:p>
        </p:txBody>
      </p:sp>
      <p:sp>
        <p:nvSpPr>
          <p:cNvPr id="3" name="Content Placeholder 2">
            <a:extLst>
              <a:ext uri="{FF2B5EF4-FFF2-40B4-BE49-F238E27FC236}">
                <a16:creationId xmlns:a16="http://schemas.microsoft.com/office/drawing/2014/main" id="{F0AA4AA8-3D67-194D-8522-C7B6194F1158}"/>
              </a:ext>
            </a:extLst>
          </p:cNvPr>
          <p:cNvSpPr>
            <a:spLocks noGrp="1"/>
          </p:cNvSpPr>
          <p:nvPr>
            <p:ph idx="1"/>
          </p:nvPr>
        </p:nvSpPr>
        <p:spPr/>
        <p:txBody>
          <a:bodyPr/>
          <a:lstStyle/>
          <a:p>
            <a:r>
              <a:rPr lang="en-US"/>
              <a:t>Transient osteoporosis of the hip (TOH) is a rare condition, ususally benign and self- limiting, causing temporary bone loss in the upper portion of the femur (</a:t>
            </a:r>
            <a:r>
              <a:rPr lang="en-GB" b="0" i="0">
                <a:solidFill>
                  <a:srgbClr val="222222"/>
                </a:solidFill>
                <a:effectLst/>
                <a:latin typeface="Arial" panose="020B0604020202020204" pitchFamily="34" charset="0"/>
              </a:rPr>
              <a:t>Asadipooya,</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Graves &amp; Greene (2017).</a:t>
            </a:r>
            <a:endParaRPr lang="en-US"/>
          </a:p>
          <a:p>
            <a:pPr marL="0" indent="0">
              <a:buNone/>
            </a:pPr>
            <a:endParaRPr lang="en-US"/>
          </a:p>
          <a:p>
            <a:r>
              <a:rPr lang="en-US"/>
              <a:t>Exact causes are unknown, however, some studies state that atypical mechanical stresses, hormonal abnormalities and blockage of small blood vessels are affecting factors relating to the sudden onset of pain that intensifies over time with weight bearing activities. </a:t>
            </a:r>
          </a:p>
        </p:txBody>
      </p:sp>
    </p:spTree>
    <p:extLst>
      <p:ext uri="{BB962C8B-B14F-4D97-AF65-F5344CB8AC3E}">
        <p14:creationId xmlns:p14="http://schemas.microsoft.com/office/powerpoint/2010/main" val="360170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9D221-855B-DA40-AAFF-6C0B72769388}"/>
              </a:ext>
            </a:extLst>
          </p:cNvPr>
          <p:cNvSpPr>
            <a:spLocks noGrp="1"/>
          </p:cNvSpPr>
          <p:nvPr>
            <p:ph type="title"/>
          </p:nvPr>
        </p:nvSpPr>
        <p:spPr>
          <a:xfrm>
            <a:off x="888631" y="2349925"/>
            <a:ext cx="3633673" cy="2456442"/>
          </a:xfrm>
        </p:spPr>
        <p:txBody>
          <a:bodyPr/>
          <a:lstStyle/>
          <a:p>
            <a:r>
              <a:rPr lang="en-US"/>
              <a:t>Pathiophysiology</a:t>
            </a:r>
          </a:p>
        </p:txBody>
      </p:sp>
      <p:sp>
        <p:nvSpPr>
          <p:cNvPr id="3" name="Content Placeholder 2">
            <a:extLst>
              <a:ext uri="{FF2B5EF4-FFF2-40B4-BE49-F238E27FC236}">
                <a16:creationId xmlns:a16="http://schemas.microsoft.com/office/drawing/2014/main" id="{9793EF0F-8FB0-3D49-8875-6078B87FEC62}"/>
              </a:ext>
            </a:extLst>
          </p:cNvPr>
          <p:cNvSpPr>
            <a:spLocks noGrp="1"/>
          </p:cNvSpPr>
          <p:nvPr>
            <p:ph idx="1"/>
          </p:nvPr>
        </p:nvSpPr>
        <p:spPr/>
        <p:txBody>
          <a:bodyPr>
            <a:normAutofit fontScale="92500"/>
          </a:bodyPr>
          <a:lstStyle/>
          <a:p>
            <a:r>
              <a:rPr lang="en-US"/>
              <a:t>Its said that TOH has 3 stages. </a:t>
            </a:r>
          </a:p>
          <a:p>
            <a:pPr lvl="2"/>
            <a:r>
              <a:rPr lang="en-US"/>
              <a:t>STAGE 1: Acute hip pain usually caused by trauma, neurovascular dysfunction, transient hyeremia or a microfracture. </a:t>
            </a:r>
          </a:p>
          <a:p>
            <a:pPr lvl="2"/>
            <a:r>
              <a:rPr lang="en-US"/>
              <a:t>STAGE 2: Increased resorption and demineralisation of the bone.</a:t>
            </a:r>
          </a:p>
          <a:p>
            <a:pPr lvl="2"/>
            <a:r>
              <a:rPr lang="en-US"/>
              <a:t>STAGE 3: Resolution clinically by radiograph (</a:t>
            </a:r>
            <a:r>
              <a:rPr lang="en-GB" b="0" i="0">
                <a:solidFill>
                  <a:srgbClr val="222222"/>
                </a:solidFill>
                <a:effectLst/>
                <a:latin typeface="Arial" panose="020B0604020202020204" pitchFamily="34" charset="0"/>
              </a:rPr>
              <a:t>Asadipooya, Grave</a:t>
            </a:r>
            <a:r>
              <a:rPr lang="en-US" b="0" i="0">
                <a:solidFill>
                  <a:srgbClr val="222222"/>
                </a:solidFill>
                <a:effectLst/>
                <a:latin typeface="Arial" panose="020B0604020202020204" pitchFamily="34" charset="0"/>
              </a:rPr>
              <a:t>s</a:t>
            </a:r>
            <a:r>
              <a:rPr lang="en-GB" b="0" i="0">
                <a:solidFill>
                  <a:srgbClr val="222222"/>
                </a:solidFill>
                <a:effectLst/>
                <a:latin typeface="Arial" panose="020B0604020202020204" pitchFamily="34" charset="0"/>
              </a:rPr>
              <a:t> &amp; Greene</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(2017). </a:t>
            </a:r>
            <a:endParaRPr lang="en-US"/>
          </a:p>
          <a:p>
            <a:pPr marL="0" indent="0">
              <a:buNone/>
            </a:pPr>
            <a:r>
              <a:rPr lang="en-US"/>
              <a:t>These 3 Stages usually take between 2-12 months to complete with most cases having pain subside within 6 months (</a:t>
            </a:r>
            <a:r>
              <a:rPr lang="en-GB" b="0" i="0">
                <a:solidFill>
                  <a:srgbClr val="222222"/>
                </a:solidFill>
                <a:effectLst/>
                <a:latin typeface="Arial" panose="020B0604020202020204" pitchFamily="34" charset="0"/>
              </a:rPr>
              <a:t>Szwedowski, Nitek &amp; Walecki</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(2014).</a:t>
            </a:r>
            <a:endParaRPr lang="en-US"/>
          </a:p>
          <a:p>
            <a:r>
              <a:rPr lang="en-US"/>
              <a:t>Different in comparison to age related osteoporosis as age related osteoporosis is painless and pregressive and puts people at greater risk of broken bones in the long term. Whereas, TOH only causes risk for the short period.</a:t>
            </a:r>
          </a:p>
          <a:p>
            <a:r>
              <a:rPr lang="en-US"/>
              <a:t>In a small percentage of patients, TOH recurs later in life. </a:t>
            </a:r>
          </a:p>
        </p:txBody>
      </p:sp>
    </p:spTree>
    <p:extLst>
      <p:ext uri="{BB962C8B-B14F-4D97-AF65-F5344CB8AC3E}">
        <p14:creationId xmlns:p14="http://schemas.microsoft.com/office/powerpoint/2010/main" val="2975283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8BC9-F2A0-F549-A6F8-25BCE28BBB9A}"/>
              </a:ext>
            </a:extLst>
          </p:cNvPr>
          <p:cNvSpPr>
            <a:spLocks noGrp="1"/>
          </p:cNvSpPr>
          <p:nvPr>
            <p:ph type="title"/>
          </p:nvPr>
        </p:nvSpPr>
        <p:spPr/>
        <p:txBody>
          <a:bodyPr/>
          <a:lstStyle/>
          <a:p>
            <a:r>
              <a:rPr lang="en-US"/>
              <a:t>Treatment</a:t>
            </a:r>
          </a:p>
        </p:txBody>
      </p:sp>
      <p:sp>
        <p:nvSpPr>
          <p:cNvPr id="3" name="Content Placeholder 2">
            <a:extLst>
              <a:ext uri="{FF2B5EF4-FFF2-40B4-BE49-F238E27FC236}">
                <a16:creationId xmlns:a16="http://schemas.microsoft.com/office/drawing/2014/main" id="{7155EB2A-9546-5640-8D1C-20DF862E9868}"/>
              </a:ext>
            </a:extLst>
          </p:cNvPr>
          <p:cNvSpPr>
            <a:spLocks noGrp="1"/>
          </p:cNvSpPr>
          <p:nvPr>
            <p:ph idx="1"/>
          </p:nvPr>
        </p:nvSpPr>
        <p:spPr/>
        <p:txBody>
          <a:bodyPr>
            <a:normAutofit fontScale="85000" lnSpcReduction="10000"/>
          </a:bodyPr>
          <a:lstStyle/>
          <a:p>
            <a:r>
              <a:rPr lang="en-US"/>
              <a:t>TOH usually resolves on its own and the treatmetn aims include minimising symptoms and preventing dameage to bones during their weakend phase.</a:t>
            </a:r>
          </a:p>
          <a:p>
            <a:r>
              <a:rPr lang="en-US"/>
              <a:t>Maintain strength and flexibility through physcial therapies for muscles surrounding the hip. Use in water exercises to ease weight-bearing pressures.</a:t>
            </a:r>
          </a:p>
          <a:p>
            <a:r>
              <a:rPr lang="en-US"/>
              <a:t>Ensuring proper nutrition including vitamin D and Calcium to promote healthy healing process and rebuilding of bone. </a:t>
            </a:r>
          </a:p>
          <a:p>
            <a:r>
              <a:rPr lang="en-US"/>
              <a:t>NSAIDS such as ibuprofen and naproxen can be used to help relieve pain and inflamation. </a:t>
            </a:r>
          </a:p>
          <a:p>
            <a:r>
              <a:rPr lang="en-US"/>
              <a:t>Surgical measures such as hip drilling can help to speed up the recovery compared to that of conservative treatment. Patients that underwent hip drilling were at full recovery in 6 weeks of treatment, whereas, those that had conservative treatments took up to 49 weeks to recover (</a:t>
            </a:r>
            <a:r>
              <a:rPr lang="en-GB" b="0" i="0">
                <a:solidFill>
                  <a:srgbClr val="303030"/>
                </a:solidFill>
                <a:effectLst/>
                <a:latin typeface="arial" panose="020B0604020202020204" pitchFamily="34" charset="0"/>
              </a:rPr>
              <a:t>Bashaireh, Aldarwish, Al-Omari, Albashaireh, Hajja</a:t>
            </a:r>
            <a:r>
              <a:rPr lang="en-US" b="0" i="0">
                <a:solidFill>
                  <a:srgbClr val="303030"/>
                </a:solidFill>
                <a:effectLst/>
                <a:latin typeface="arial" panose="020B0604020202020204" pitchFamily="34" charset="0"/>
              </a:rPr>
              <a:t>t</a:t>
            </a:r>
            <a:r>
              <a:rPr lang="en-GB" b="0" i="0">
                <a:solidFill>
                  <a:srgbClr val="303030"/>
                </a:solidFill>
                <a:effectLst/>
                <a:latin typeface="arial" panose="020B0604020202020204" pitchFamily="34" charset="0"/>
              </a:rPr>
              <a:t>, Al-Ebbini &amp; Aleshawi,</a:t>
            </a:r>
            <a:r>
              <a:rPr lang="en-US" b="0" i="0">
                <a:solidFill>
                  <a:srgbClr val="303030"/>
                </a:solidFill>
                <a:effectLst/>
                <a:latin typeface="arial" panose="020B0604020202020204" pitchFamily="34" charset="0"/>
              </a:rPr>
              <a:t> </a:t>
            </a:r>
            <a:r>
              <a:rPr lang="en-GB" b="0" i="0">
                <a:solidFill>
                  <a:srgbClr val="303030"/>
                </a:solidFill>
                <a:effectLst/>
                <a:latin typeface="arial" panose="020B0604020202020204" pitchFamily="34" charset="0"/>
              </a:rPr>
              <a:t>(2020). </a:t>
            </a:r>
            <a:endParaRPr lang="en-US"/>
          </a:p>
        </p:txBody>
      </p:sp>
    </p:spTree>
    <p:extLst>
      <p:ext uri="{BB962C8B-B14F-4D97-AF65-F5344CB8AC3E}">
        <p14:creationId xmlns:p14="http://schemas.microsoft.com/office/powerpoint/2010/main" val="329802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794A-03AC-C94A-838D-D4C2A76689EF}"/>
              </a:ext>
            </a:extLst>
          </p:cNvPr>
          <p:cNvSpPr>
            <a:spLocks noGrp="1"/>
          </p:cNvSpPr>
          <p:nvPr>
            <p:ph type="title"/>
          </p:nvPr>
        </p:nvSpPr>
        <p:spPr/>
        <p:txBody>
          <a:bodyPr/>
          <a:lstStyle/>
          <a:p>
            <a:r>
              <a:rPr lang="en-US"/>
              <a:t>Objective markers</a:t>
            </a:r>
          </a:p>
        </p:txBody>
      </p:sp>
      <p:sp>
        <p:nvSpPr>
          <p:cNvPr id="3" name="Content Placeholder 2">
            <a:extLst>
              <a:ext uri="{FF2B5EF4-FFF2-40B4-BE49-F238E27FC236}">
                <a16:creationId xmlns:a16="http://schemas.microsoft.com/office/drawing/2014/main" id="{E48F7325-EE1A-2A4E-9282-472DE4FFE6A7}"/>
              </a:ext>
            </a:extLst>
          </p:cNvPr>
          <p:cNvSpPr>
            <a:spLocks noGrp="1"/>
          </p:cNvSpPr>
          <p:nvPr>
            <p:ph idx="1"/>
          </p:nvPr>
        </p:nvSpPr>
        <p:spPr/>
        <p:txBody>
          <a:bodyPr>
            <a:normAutofit fontScale="77500" lnSpcReduction="20000"/>
          </a:bodyPr>
          <a:lstStyle/>
          <a:p>
            <a:r>
              <a:rPr lang="en-US"/>
              <a:t>Sudden onset of pain typically in the front of the thigh, the groin, the side of the hip, or the buttocks (</a:t>
            </a:r>
            <a:r>
              <a:rPr lang="en-GB" b="0" i="0">
                <a:solidFill>
                  <a:srgbClr val="222222"/>
                </a:solidFill>
                <a:effectLst/>
                <a:latin typeface="Arial" panose="020B0604020202020204" pitchFamily="34" charset="0"/>
              </a:rPr>
              <a:t>Szwedowski, Nitek</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&amp; Walecki (2014). </a:t>
            </a:r>
            <a:endParaRPr lang="en-US"/>
          </a:p>
          <a:p>
            <a:r>
              <a:rPr lang="en-US"/>
              <a:t>Pain that instensfies with weight bearing activities and decreases with rest (</a:t>
            </a:r>
            <a:r>
              <a:rPr lang="en-GB" b="0" i="0">
                <a:solidFill>
                  <a:srgbClr val="222222"/>
                </a:solidFill>
                <a:effectLst/>
                <a:latin typeface="Arial" panose="020B0604020202020204" pitchFamily="34" charset="0"/>
              </a:rPr>
              <a:t>Szwedowski, Nitek</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&amp; Walecki (2014). </a:t>
            </a:r>
            <a:endParaRPr lang="en-US" b="0" i="0">
              <a:solidFill>
                <a:srgbClr val="222222"/>
              </a:solidFill>
              <a:effectLst/>
              <a:latin typeface="Arial" panose="020B0604020202020204" pitchFamily="34" charset="0"/>
            </a:endParaRPr>
          </a:p>
          <a:p>
            <a:r>
              <a:rPr lang="en-US"/>
              <a:t>Increaing pain over the duration of the disease that decrease with use of NSAIDS.</a:t>
            </a:r>
          </a:p>
          <a:p>
            <a:r>
              <a:rPr lang="en-US"/>
              <a:t>Increased pain in active ROM assides to passive ROM</a:t>
            </a:r>
          </a:p>
          <a:p>
            <a:r>
              <a:rPr lang="en-US"/>
              <a:t>No previous trauma, accident or injuty to the hip. </a:t>
            </a:r>
          </a:p>
          <a:p>
            <a:r>
              <a:rPr lang="en-US"/>
              <a:t>Slightly of fully limited movement resullting in a noticable limp to protect the joint and decrease pain when walking. (</a:t>
            </a:r>
            <a:r>
              <a:rPr lang="en-GB" b="0" i="0">
                <a:solidFill>
                  <a:srgbClr val="222222"/>
                </a:solidFill>
                <a:effectLst/>
                <a:latin typeface="Arial" panose="020B0604020202020204" pitchFamily="34" charset="0"/>
              </a:rPr>
              <a:t>Van Wagenen, Pritchard, &amp; Taylor (2013). </a:t>
            </a:r>
            <a:endParaRPr lang="en-US"/>
          </a:p>
          <a:p>
            <a:r>
              <a:rPr lang="en-US"/>
              <a:t>Can use X-Rays in the early stages (firdt 6 weeks) showing subtle decrease in bone density. After several months you will see major loss of bone density. </a:t>
            </a:r>
          </a:p>
          <a:p>
            <a:r>
              <a:rPr lang="en-US"/>
              <a:t>Other tests include; computed tomography (CT) and magnetic resonance inmagin (MRI).</a:t>
            </a:r>
          </a:p>
          <a:p>
            <a:r>
              <a:rPr lang="en-US"/>
              <a:t>An MRI can detect bone marrow edema of the hip which is most useful in diagnosis of transient osteoporosis of the hip. </a:t>
            </a:r>
          </a:p>
        </p:txBody>
      </p:sp>
    </p:spTree>
    <p:extLst>
      <p:ext uri="{BB962C8B-B14F-4D97-AF65-F5344CB8AC3E}">
        <p14:creationId xmlns:p14="http://schemas.microsoft.com/office/powerpoint/2010/main" val="206124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01AC-A029-564A-A371-726FC0D6FAAE}"/>
              </a:ext>
            </a:extLst>
          </p:cNvPr>
          <p:cNvSpPr>
            <a:spLocks noGrp="1"/>
          </p:cNvSpPr>
          <p:nvPr>
            <p:ph type="title"/>
          </p:nvPr>
        </p:nvSpPr>
        <p:spPr/>
        <p:txBody>
          <a:bodyPr>
            <a:normAutofit/>
          </a:bodyPr>
          <a:lstStyle/>
          <a:p>
            <a:r>
              <a:rPr lang="en-US"/>
              <a:t>Special considerations for women</a:t>
            </a:r>
          </a:p>
        </p:txBody>
      </p:sp>
      <p:sp>
        <p:nvSpPr>
          <p:cNvPr id="3" name="Content Placeholder 2">
            <a:extLst>
              <a:ext uri="{FF2B5EF4-FFF2-40B4-BE49-F238E27FC236}">
                <a16:creationId xmlns:a16="http://schemas.microsoft.com/office/drawing/2014/main" id="{F951BD59-5173-5845-B857-25CFD72DD99A}"/>
              </a:ext>
            </a:extLst>
          </p:cNvPr>
          <p:cNvSpPr>
            <a:spLocks noGrp="1"/>
          </p:cNvSpPr>
          <p:nvPr>
            <p:ph idx="1"/>
          </p:nvPr>
        </p:nvSpPr>
        <p:spPr/>
        <p:txBody>
          <a:bodyPr/>
          <a:lstStyle/>
          <a:p>
            <a:r>
              <a:rPr lang="en-US"/>
              <a:t>Most likely to happen in previously healthy women during the third trimester of pregnancy. </a:t>
            </a:r>
          </a:p>
          <a:p>
            <a:r>
              <a:rPr lang="en-US"/>
              <a:t>Cases of TOH in pregnant women are considerably more likely to experience imobilising pain compared to those who are not pregnant with the same condition (</a:t>
            </a:r>
            <a:r>
              <a:rPr lang="en-GB" b="0" i="0">
                <a:solidFill>
                  <a:srgbClr val="222222"/>
                </a:solidFill>
                <a:effectLst/>
                <a:latin typeface="Arial" panose="020B0604020202020204" pitchFamily="34" charset="0"/>
              </a:rPr>
              <a:t>Hadji, Boekhoff, Hahn, Hellmeyer, Hars &amp; Kyvernitakis</a:t>
            </a:r>
            <a:r>
              <a:rPr lang="en-US" b="0" i="0">
                <a:solidFill>
                  <a:srgbClr val="222222"/>
                </a:solidFill>
                <a:effectLst/>
                <a:latin typeface="Arial" panose="020B0604020202020204" pitchFamily="34" charset="0"/>
              </a:rPr>
              <a:t> </a:t>
            </a:r>
            <a:r>
              <a:rPr lang="en-GB" b="0" i="0">
                <a:solidFill>
                  <a:srgbClr val="222222"/>
                </a:solidFill>
                <a:effectLst/>
                <a:latin typeface="Arial" panose="020B0604020202020204" pitchFamily="34" charset="0"/>
              </a:rPr>
              <a:t>(2017). </a:t>
            </a:r>
            <a:endParaRPr lang="en-US"/>
          </a:p>
        </p:txBody>
      </p:sp>
    </p:spTree>
    <p:extLst>
      <p:ext uri="{BB962C8B-B14F-4D97-AF65-F5344CB8AC3E}">
        <p14:creationId xmlns:p14="http://schemas.microsoft.com/office/powerpoint/2010/main" val="3457504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085B-50C4-0A49-951C-E0ADDF8FFEE2}"/>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435F40D9-FEE9-7F45-A76C-DE6784C648FA}"/>
              </a:ext>
            </a:extLst>
          </p:cNvPr>
          <p:cNvSpPr>
            <a:spLocks noGrp="1"/>
          </p:cNvSpPr>
          <p:nvPr>
            <p:ph idx="1"/>
          </p:nvPr>
        </p:nvSpPr>
        <p:spPr/>
        <p:txBody>
          <a:bodyPr>
            <a:normAutofit fontScale="85000" lnSpcReduction="10000"/>
          </a:bodyPr>
          <a:lstStyle/>
          <a:p>
            <a:r>
              <a:rPr lang="en-GB" b="0" i="0">
                <a:solidFill>
                  <a:srgbClr val="222222"/>
                </a:solidFill>
                <a:effectLst/>
                <a:latin typeface="Arial" panose="020B0604020202020204" pitchFamily="34" charset="0"/>
              </a:rPr>
              <a:t>Asadipooya, K., Graves, L., &amp; Greene, L. W. (2017). Transient osteoporosis of the hip: review of the literature. </a:t>
            </a:r>
            <a:r>
              <a:rPr lang="en-GB" b="0" i="1">
                <a:solidFill>
                  <a:srgbClr val="222222"/>
                </a:solidFill>
                <a:effectLst/>
                <a:latin typeface="Arial" panose="020B0604020202020204" pitchFamily="34" charset="0"/>
              </a:rPr>
              <a:t>Osteoporosis International</a:t>
            </a:r>
            <a:r>
              <a:rPr lang="en-GB" b="0" i="0">
                <a:solidFill>
                  <a:srgbClr val="222222"/>
                </a:solidFill>
                <a:effectLst/>
                <a:latin typeface="Arial" panose="020B0604020202020204" pitchFamily="34" charset="0"/>
              </a:rPr>
              <a:t>, </a:t>
            </a:r>
            <a:r>
              <a:rPr lang="en-GB" b="0" i="1">
                <a:solidFill>
                  <a:srgbClr val="222222"/>
                </a:solidFill>
                <a:effectLst/>
                <a:latin typeface="Arial" panose="020B0604020202020204" pitchFamily="34" charset="0"/>
              </a:rPr>
              <a:t>28</a:t>
            </a:r>
            <a:r>
              <a:rPr lang="en-GB" b="0" i="0">
                <a:solidFill>
                  <a:srgbClr val="222222"/>
                </a:solidFill>
                <a:effectLst/>
                <a:latin typeface="Arial" panose="020B0604020202020204" pitchFamily="34" charset="0"/>
              </a:rPr>
              <a:t>(6), 1805-1816.</a:t>
            </a:r>
            <a:endParaRPr lang="en-US" b="0" i="0">
              <a:solidFill>
                <a:srgbClr val="222222"/>
              </a:solidFill>
              <a:effectLst/>
              <a:latin typeface="Arial" panose="020B0604020202020204" pitchFamily="34" charset="0"/>
            </a:endParaRPr>
          </a:p>
          <a:p>
            <a:r>
              <a:rPr lang="en-GB" b="0" i="0">
                <a:solidFill>
                  <a:srgbClr val="303030"/>
                </a:solidFill>
                <a:effectLst/>
                <a:latin typeface="arial" panose="020B0604020202020204" pitchFamily="34" charset="0"/>
              </a:rPr>
              <a:t>Bashaireh, K. M., Aldarwish, F. M., Al-Omari, A. A., Albashaireh, M. A., Hajjat, M., Al-Ebbini, M. A., &amp; Aleshawi, A. J. (2020). Transient Osteoporosis of the Hip: Risk and Therapy. </a:t>
            </a:r>
            <a:r>
              <a:rPr lang="en-GB" b="0" i="1">
                <a:solidFill>
                  <a:srgbClr val="303030"/>
                </a:solidFill>
                <a:effectLst/>
                <a:latin typeface="arial" panose="020B0604020202020204" pitchFamily="34" charset="0"/>
              </a:rPr>
              <a:t>Open access rheumatology : research and reviews</a:t>
            </a:r>
            <a:r>
              <a:rPr lang="en-GB" b="0" i="0">
                <a:solidFill>
                  <a:srgbClr val="303030"/>
                </a:solidFill>
                <a:effectLst/>
                <a:latin typeface="arial" panose="020B0604020202020204" pitchFamily="34" charset="0"/>
              </a:rPr>
              <a:t>, </a:t>
            </a:r>
            <a:r>
              <a:rPr lang="en-GB" b="0" i="1">
                <a:solidFill>
                  <a:srgbClr val="303030"/>
                </a:solidFill>
                <a:effectLst/>
                <a:latin typeface="arial" panose="020B0604020202020204" pitchFamily="34" charset="0"/>
              </a:rPr>
              <a:t>12</a:t>
            </a:r>
            <a:r>
              <a:rPr lang="en-GB" b="0" i="0">
                <a:solidFill>
                  <a:srgbClr val="303030"/>
                </a:solidFill>
                <a:effectLst/>
                <a:latin typeface="arial" panose="020B0604020202020204" pitchFamily="34" charset="0"/>
              </a:rPr>
              <a:t>, 1–8. https://doi.org/10.2147/OARRR.S236324</a:t>
            </a:r>
            <a:endParaRPr lang="en-US" b="0" i="0">
              <a:solidFill>
                <a:srgbClr val="222222"/>
              </a:solidFill>
              <a:effectLst/>
              <a:latin typeface="Arial" panose="020B0604020202020204" pitchFamily="34" charset="0"/>
            </a:endParaRPr>
          </a:p>
          <a:p>
            <a:r>
              <a:rPr lang="en-GB" b="0" i="0">
                <a:solidFill>
                  <a:srgbClr val="222222"/>
                </a:solidFill>
                <a:effectLst/>
                <a:latin typeface="Arial" panose="020B0604020202020204" pitchFamily="34" charset="0"/>
              </a:rPr>
              <a:t>Hadji, P., Boekhoff, J., Hahn, M., Hellmeyer, L., Hars, O., &amp; Kyvernitakis, I. (2017). Pregnancy-associated transient osteoporosis of the hip: results of a case-control study. </a:t>
            </a:r>
            <a:r>
              <a:rPr lang="en-GB" b="0" i="1">
                <a:solidFill>
                  <a:srgbClr val="222222"/>
                </a:solidFill>
                <a:effectLst/>
                <a:latin typeface="Arial" panose="020B0604020202020204" pitchFamily="34" charset="0"/>
              </a:rPr>
              <a:t>Archives of osteoporosis</a:t>
            </a:r>
            <a:r>
              <a:rPr lang="en-GB" b="0" i="0">
                <a:solidFill>
                  <a:srgbClr val="222222"/>
                </a:solidFill>
                <a:effectLst/>
                <a:latin typeface="Arial" panose="020B0604020202020204" pitchFamily="34" charset="0"/>
              </a:rPr>
              <a:t>, </a:t>
            </a:r>
            <a:r>
              <a:rPr lang="en-GB" b="0" i="1">
                <a:solidFill>
                  <a:srgbClr val="222222"/>
                </a:solidFill>
                <a:effectLst/>
                <a:latin typeface="Arial" panose="020B0604020202020204" pitchFamily="34" charset="0"/>
              </a:rPr>
              <a:t>12</a:t>
            </a:r>
            <a:r>
              <a:rPr lang="en-GB" b="0" i="0">
                <a:solidFill>
                  <a:srgbClr val="222222"/>
                </a:solidFill>
                <a:effectLst/>
                <a:latin typeface="Arial" panose="020B0604020202020204" pitchFamily="34" charset="0"/>
              </a:rPr>
              <a:t>(1), 11.</a:t>
            </a:r>
            <a:endParaRPr lang="en-US" b="0" i="0">
              <a:solidFill>
                <a:srgbClr val="222222"/>
              </a:solidFill>
              <a:effectLst/>
              <a:latin typeface="Arial" panose="020B0604020202020204" pitchFamily="34" charset="0"/>
            </a:endParaRPr>
          </a:p>
          <a:p>
            <a:r>
              <a:rPr lang="en-GB" b="0" i="0">
                <a:solidFill>
                  <a:srgbClr val="222222"/>
                </a:solidFill>
                <a:effectLst/>
                <a:latin typeface="Arial" panose="020B0604020202020204" pitchFamily="34" charset="0"/>
              </a:rPr>
              <a:t>Szwedowski, D., Nitek, Ż., &amp; Walecki, J. (2014). Evaluation of transient osteoporosis of the hip in magnetic resonance imaging. </a:t>
            </a:r>
            <a:r>
              <a:rPr lang="en-GB" b="0" i="1">
                <a:solidFill>
                  <a:srgbClr val="222222"/>
                </a:solidFill>
                <a:effectLst/>
                <a:latin typeface="Arial" panose="020B0604020202020204" pitchFamily="34" charset="0"/>
              </a:rPr>
              <a:t>Polish journal of radiology</a:t>
            </a:r>
            <a:r>
              <a:rPr lang="en-GB" b="0" i="0">
                <a:solidFill>
                  <a:srgbClr val="222222"/>
                </a:solidFill>
                <a:effectLst/>
                <a:latin typeface="Arial" panose="020B0604020202020204" pitchFamily="34" charset="0"/>
              </a:rPr>
              <a:t>, </a:t>
            </a:r>
            <a:r>
              <a:rPr lang="en-GB" b="0" i="1">
                <a:solidFill>
                  <a:srgbClr val="222222"/>
                </a:solidFill>
                <a:effectLst/>
                <a:latin typeface="Arial" panose="020B0604020202020204" pitchFamily="34" charset="0"/>
              </a:rPr>
              <a:t>79</a:t>
            </a:r>
            <a:r>
              <a:rPr lang="en-GB" b="0" i="0">
                <a:solidFill>
                  <a:srgbClr val="222222"/>
                </a:solidFill>
                <a:effectLst/>
                <a:latin typeface="Arial" panose="020B0604020202020204" pitchFamily="34" charset="0"/>
              </a:rPr>
              <a:t>, 36.</a:t>
            </a:r>
            <a:endParaRPr lang="en-US" b="0" i="0">
              <a:solidFill>
                <a:srgbClr val="222222"/>
              </a:solidFill>
              <a:effectLst/>
              <a:latin typeface="Arial" panose="020B0604020202020204" pitchFamily="34" charset="0"/>
            </a:endParaRPr>
          </a:p>
          <a:p>
            <a:r>
              <a:rPr lang="en-GB" b="0" i="0">
                <a:solidFill>
                  <a:srgbClr val="222222"/>
                </a:solidFill>
                <a:effectLst/>
                <a:latin typeface="Arial" panose="020B0604020202020204" pitchFamily="34" charset="0"/>
              </a:rPr>
              <a:t>Van Wagenen, K., Pritchard, P., &amp; Taylor, J. A. (2013). Transient osteoporosis of the hip: A case report. </a:t>
            </a:r>
            <a:r>
              <a:rPr lang="en-GB" b="0" i="1">
                <a:solidFill>
                  <a:srgbClr val="222222"/>
                </a:solidFill>
                <a:effectLst/>
                <a:latin typeface="Arial" panose="020B0604020202020204" pitchFamily="34" charset="0"/>
              </a:rPr>
              <a:t>The Journal of the Canadian Chiropractic Association</a:t>
            </a:r>
            <a:r>
              <a:rPr lang="en-GB" b="0" i="0">
                <a:solidFill>
                  <a:srgbClr val="222222"/>
                </a:solidFill>
                <a:effectLst/>
                <a:latin typeface="Arial" panose="020B0604020202020204" pitchFamily="34" charset="0"/>
              </a:rPr>
              <a:t>, </a:t>
            </a:r>
            <a:r>
              <a:rPr lang="en-GB" b="0" i="1">
                <a:solidFill>
                  <a:srgbClr val="222222"/>
                </a:solidFill>
                <a:effectLst/>
                <a:latin typeface="Arial" panose="020B0604020202020204" pitchFamily="34" charset="0"/>
              </a:rPr>
              <a:t>57</a:t>
            </a:r>
            <a:r>
              <a:rPr lang="en-GB" b="0" i="0">
                <a:solidFill>
                  <a:srgbClr val="222222"/>
                </a:solidFill>
                <a:effectLst/>
                <a:latin typeface="Arial" panose="020B0604020202020204" pitchFamily="34" charset="0"/>
              </a:rPr>
              <a:t>(2), 116.</a:t>
            </a:r>
            <a:endParaRPr lang="en-US"/>
          </a:p>
        </p:txBody>
      </p:sp>
    </p:spTree>
    <p:extLst>
      <p:ext uri="{BB962C8B-B14F-4D97-AF65-F5344CB8AC3E}">
        <p14:creationId xmlns:p14="http://schemas.microsoft.com/office/powerpoint/2010/main" val="123873045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Atlas</vt:lpstr>
      <vt:lpstr>Transient Osteoporosis of the hip</vt:lpstr>
      <vt:lpstr>Aetiology</vt:lpstr>
      <vt:lpstr>Pathiophysiology</vt:lpstr>
      <vt:lpstr>Treatment</vt:lpstr>
      <vt:lpstr>Objective markers</vt:lpstr>
      <vt:lpstr>Special considerations for women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Transient Osteoporosis of the hip</dc:title>
  <dc:creator>Wayne Natalie</dc:creator>
  <cp:lastModifiedBy>Natalie Wayne</cp:lastModifiedBy>
  <cp:revision>4</cp:revision>
  <dcterms:created xsi:type="dcterms:W3CDTF">2020-11-16T13:39:10Z</dcterms:created>
  <dcterms:modified xsi:type="dcterms:W3CDTF">2020-11-27T10:20:01Z</dcterms:modified>
</cp:coreProperties>
</file>